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2" r:id="rId1"/>
  </p:sldMasterIdLst>
  <p:sldIdLst>
    <p:sldId id="257" r:id="rId2"/>
    <p:sldId id="258" r:id="rId3"/>
    <p:sldId id="272" r:id="rId4"/>
    <p:sldId id="259" r:id="rId5"/>
    <p:sldId id="260" r:id="rId6"/>
    <p:sldId id="261" r:id="rId7"/>
    <p:sldId id="262" r:id="rId8"/>
    <p:sldId id="263" r:id="rId9"/>
    <p:sldId id="264" r:id="rId10"/>
    <p:sldId id="267" r:id="rId11"/>
    <p:sldId id="270" r:id="rId12"/>
    <p:sldId id="273" r:id="rId13"/>
    <p:sldId id="275" r:id="rId14"/>
    <p:sldId id="271" r:id="rId15"/>
    <p:sldId id="268" r:id="rId16"/>
    <p:sldId id="280" r:id="rId17"/>
    <p:sldId id="282" r:id="rId18"/>
    <p:sldId id="352" r:id="rId19"/>
    <p:sldId id="278" r:id="rId20"/>
    <p:sldId id="301" r:id="rId21"/>
    <p:sldId id="300" r:id="rId22"/>
    <p:sldId id="302" r:id="rId23"/>
    <p:sldId id="279" r:id="rId24"/>
    <p:sldId id="353" r:id="rId25"/>
    <p:sldId id="354" r:id="rId26"/>
    <p:sldId id="355" r:id="rId27"/>
    <p:sldId id="356" r:id="rId28"/>
    <p:sldId id="283" r:id="rId29"/>
    <p:sldId id="284" r:id="rId30"/>
    <p:sldId id="285" r:id="rId31"/>
    <p:sldId id="286" r:id="rId32"/>
    <p:sldId id="357" r:id="rId33"/>
    <p:sldId id="358" r:id="rId34"/>
    <p:sldId id="350" r:id="rId35"/>
    <p:sldId id="287" r:id="rId36"/>
    <p:sldId id="288" r:id="rId37"/>
    <p:sldId id="292" r:id="rId38"/>
    <p:sldId id="342" r:id="rId39"/>
    <p:sldId id="343" r:id="rId40"/>
    <p:sldId id="344" r:id="rId41"/>
    <p:sldId id="341" r:id="rId42"/>
    <p:sldId id="289" r:id="rId43"/>
    <p:sldId id="290" r:id="rId44"/>
    <p:sldId id="291" r:id="rId45"/>
    <p:sldId id="293" r:id="rId46"/>
    <p:sldId id="294" r:id="rId47"/>
    <p:sldId id="295" r:id="rId48"/>
    <p:sldId id="296" r:id="rId49"/>
    <p:sldId id="297" r:id="rId50"/>
    <p:sldId id="298" r:id="rId51"/>
    <p:sldId id="299" r:id="rId52"/>
    <p:sldId id="303" r:id="rId53"/>
    <p:sldId id="304" r:id="rId54"/>
    <p:sldId id="305" r:id="rId55"/>
    <p:sldId id="306" r:id="rId56"/>
    <p:sldId id="307" r:id="rId57"/>
    <p:sldId id="308" r:id="rId58"/>
    <p:sldId id="309" r:id="rId59"/>
    <p:sldId id="310" r:id="rId60"/>
    <p:sldId id="311" r:id="rId61"/>
    <p:sldId id="312" r:id="rId62"/>
    <p:sldId id="313" r:id="rId63"/>
    <p:sldId id="315" r:id="rId64"/>
    <p:sldId id="316" r:id="rId65"/>
    <p:sldId id="317" r:id="rId66"/>
    <p:sldId id="314" r:id="rId67"/>
    <p:sldId id="318" r:id="rId68"/>
    <p:sldId id="319" r:id="rId69"/>
    <p:sldId id="320" r:id="rId70"/>
    <p:sldId id="321" r:id="rId71"/>
    <p:sldId id="322" r:id="rId72"/>
    <p:sldId id="323" r:id="rId73"/>
    <p:sldId id="345" r:id="rId74"/>
    <p:sldId id="347" r:id="rId75"/>
    <p:sldId id="348" r:id="rId76"/>
    <p:sldId id="346" r:id="rId77"/>
    <p:sldId id="324" r:id="rId78"/>
    <p:sldId id="351" r:id="rId79"/>
    <p:sldId id="325" r:id="rId80"/>
    <p:sldId id="327" r:id="rId81"/>
    <p:sldId id="326" r:id="rId82"/>
    <p:sldId id="328" r:id="rId83"/>
    <p:sldId id="329" r:id="rId84"/>
    <p:sldId id="330" r:id="rId85"/>
    <p:sldId id="331" r:id="rId86"/>
    <p:sldId id="332" r:id="rId87"/>
    <p:sldId id="333" r:id="rId88"/>
    <p:sldId id="336" r:id="rId89"/>
    <p:sldId id="337" r:id="rId90"/>
    <p:sldId id="338" r:id="rId91"/>
    <p:sldId id="339" r:id="rId92"/>
    <p:sldId id="349" r:id="rId9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4" d="100"/>
          <a:sy n="74" d="100"/>
        </p:scale>
        <p:origin x="37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9184DA70-C731-4C70-880D-CCD4705E623C}" type="datetime1">
              <a:rPr lang="en-US" smtClean="0"/>
              <a:t>12/7/2023</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48124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6991358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5636862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7260992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4147705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2D6E202-B606-4609-B914-27C9371A1F6D}" type="datetime1">
              <a:rPr lang="en-US" smtClean="0"/>
              <a:t>12/7/2023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335468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2D6E202-B606-4609-B914-27C9371A1F6D}" type="datetime1">
              <a:rPr lang="en-US" smtClean="0"/>
              <a:t>12/7/2023</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821239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B612A279-0833-481D-8C56-F67FD0AC6C50}" type="datetime1">
              <a:rPr lang="en-US" smtClean="0"/>
              <a:t>12/7/2023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255046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6587DA83-5663-4C9C-B9AA-0B40A3DAFF81}" type="datetime1">
              <a:rPr lang="en-US" smtClean="0"/>
              <a:t>12/7/2023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0411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12/7/2023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78589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12/7/2023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38233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12/7/2023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211975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12/7/2023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0184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12/7/2023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35289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12/7/2023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98432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12/7/2023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38469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12/7/2023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77666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62D6E202-B606-4609-B914-27C9371A1F6D}" type="datetime1">
              <a:rPr lang="en-US" smtClean="0"/>
              <a:t>12/7/2023</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234892610"/>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 id="214748383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8"/>
            <a:ext cx="6253317" cy="2035092"/>
          </a:xfrm>
        </p:spPr>
        <p:txBody>
          <a:bodyPr>
            <a:normAutofit/>
          </a:bodyPr>
          <a:lstStyle/>
          <a:p>
            <a:r>
              <a:rPr lang="en-US" sz="5400" dirty="0"/>
              <a:t>INTRODUCTION TO PYTHON</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53284F6-88FD-08C7-57BC-0B1317561332}"/>
              </a:ext>
            </a:extLst>
          </p:cNvPr>
          <p:cNvPicPr>
            <a:picLocks noGrp="1" noChangeAspect="1"/>
          </p:cNvPicPr>
          <p:nvPr>
            <p:ph idx="1"/>
          </p:nvPr>
        </p:nvPicPr>
        <p:blipFill>
          <a:blip r:embed="rId2"/>
          <a:stretch>
            <a:fillRect/>
          </a:stretch>
        </p:blipFill>
        <p:spPr>
          <a:xfrm>
            <a:off x="1923692" y="2477386"/>
            <a:ext cx="8117456" cy="2816200"/>
          </a:xfrm>
        </p:spPr>
      </p:pic>
    </p:spTree>
    <p:extLst>
      <p:ext uri="{BB962C8B-B14F-4D97-AF65-F5344CB8AC3E}">
        <p14:creationId xmlns:p14="http://schemas.microsoft.com/office/powerpoint/2010/main" val="1448879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E4C7561-9BA1-4185-ABCC-E29C67917B12}"/>
              </a:ext>
            </a:extLst>
          </p:cNvPr>
          <p:cNvPicPr>
            <a:picLocks noGrp="1" noChangeAspect="1"/>
          </p:cNvPicPr>
          <p:nvPr>
            <p:ph idx="1"/>
          </p:nvPr>
        </p:nvPicPr>
        <p:blipFill>
          <a:blip r:embed="rId2"/>
          <a:stretch>
            <a:fillRect/>
          </a:stretch>
        </p:blipFill>
        <p:spPr>
          <a:xfrm>
            <a:off x="1492371" y="2424222"/>
            <a:ext cx="8859328" cy="4008475"/>
          </a:xfrm>
        </p:spPr>
      </p:pic>
    </p:spTree>
    <p:extLst>
      <p:ext uri="{BB962C8B-B14F-4D97-AF65-F5344CB8AC3E}">
        <p14:creationId xmlns:p14="http://schemas.microsoft.com/office/powerpoint/2010/main" val="14651295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30B9A58-B0C2-DC54-2BC1-4B23C9B17EB2}"/>
              </a:ext>
            </a:extLst>
          </p:cNvPr>
          <p:cNvPicPr>
            <a:picLocks noGrp="1" noChangeAspect="1"/>
          </p:cNvPicPr>
          <p:nvPr>
            <p:ph idx="1"/>
          </p:nvPr>
        </p:nvPicPr>
        <p:blipFill>
          <a:blip r:embed="rId2"/>
          <a:stretch>
            <a:fillRect/>
          </a:stretch>
        </p:blipFill>
        <p:spPr>
          <a:xfrm>
            <a:off x="1190445" y="2424223"/>
            <a:ext cx="8928340" cy="3444765"/>
          </a:xfrm>
        </p:spPr>
      </p:pic>
    </p:spTree>
    <p:extLst>
      <p:ext uri="{BB962C8B-B14F-4D97-AF65-F5344CB8AC3E}">
        <p14:creationId xmlns:p14="http://schemas.microsoft.com/office/powerpoint/2010/main" val="3653796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9999B-2F2E-0F05-EB03-8B082AAEDE6D}"/>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75BB7ACB-F430-185C-D11B-ED12AA2E8939}"/>
              </a:ext>
            </a:extLst>
          </p:cNvPr>
          <p:cNvPicPr>
            <a:picLocks noGrp="1" noChangeAspect="1"/>
          </p:cNvPicPr>
          <p:nvPr>
            <p:ph idx="1"/>
          </p:nvPr>
        </p:nvPicPr>
        <p:blipFill>
          <a:blip r:embed="rId2"/>
          <a:stretch>
            <a:fillRect/>
          </a:stretch>
        </p:blipFill>
        <p:spPr>
          <a:xfrm>
            <a:off x="414670" y="286603"/>
            <a:ext cx="11323674" cy="5340375"/>
          </a:xfrm>
        </p:spPr>
      </p:pic>
    </p:spTree>
    <p:extLst>
      <p:ext uri="{BB962C8B-B14F-4D97-AF65-F5344CB8AC3E}">
        <p14:creationId xmlns:p14="http://schemas.microsoft.com/office/powerpoint/2010/main" val="2343243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D74F39E-4407-6219-FF96-5BFD3110880C}"/>
              </a:ext>
            </a:extLst>
          </p:cNvPr>
          <p:cNvPicPr>
            <a:picLocks noGrp="1" noChangeAspect="1"/>
          </p:cNvPicPr>
          <p:nvPr>
            <p:ph idx="1"/>
          </p:nvPr>
        </p:nvPicPr>
        <p:blipFill>
          <a:blip r:embed="rId2"/>
          <a:stretch>
            <a:fillRect/>
          </a:stretch>
        </p:blipFill>
        <p:spPr>
          <a:xfrm>
            <a:off x="1966823" y="2509283"/>
            <a:ext cx="7962181" cy="4061638"/>
          </a:xfrm>
        </p:spPr>
      </p:pic>
    </p:spTree>
    <p:extLst>
      <p:ext uri="{BB962C8B-B14F-4D97-AF65-F5344CB8AC3E}">
        <p14:creationId xmlns:p14="http://schemas.microsoft.com/office/powerpoint/2010/main" val="3082345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7D1B4BC-3F42-61D6-92A8-DCF200A50DF7}"/>
              </a:ext>
            </a:extLst>
          </p:cNvPr>
          <p:cNvPicPr>
            <a:picLocks noGrp="1" noChangeAspect="1"/>
          </p:cNvPicPr>
          <p:nvPr>
            <p:ph idx="1"/>
          </p:nvPr>
        </p:nvPicPr>
        <p:blipFill>
          <a:blip r:embed="rId2"/>
          <a:stretch>
            <a:fillRect/>
          </a:stretch>
        </p:blipFill>
        <p:spPr>
          <a:xfrm>
            <a:off x="2286001" y="2440072"/>
            <a:ext cx="7643004" cy="4486940"/>
          </a:xfrm>
        </p:spPr>
      </p:pic>
    </p:spTree>
    <p:extLst>
      <p:ext uri="{BB962C8B-B14F-4D97-AF65-F5344CB8AC3E}">
        <p14:creationId xmlns:p14="http://schemas.microsoft.com/office/powerpoint/2010/main" val="2793249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8F5C969-494D-9605-7948-1C424E205358}"/>
              </a:ext>
            </a:extLst>
          </p:cNvPr>
          <p:cNvPicPr>
            <a:picLocks noGrp="1" noChangeAspect="1"/>
          </p:cNvPicPr>
          <p:nvPr>
            <p:ph idx="1"/>
          </p:nvPr>
        </p:nvPicPr>
        <p:blipFill>
          <a:blip r:embed="rId2"/>
          <a:stretch>
            <a:fillRect/>
          </a:stretch>
        </p:blipFill>
        <p:spPr>
          <a:xfrm>
            <a:off x="966159" y="2232836"/>
            <a:ext cx="7877944" cy="4540104"/>
          </a:xfrm>
        </p:spPr>
      </p:pic>
    </p:spTree>
    <p:extLst>
      <p:ext uri="{BB962C8B-B14F-4D97-AF65-F5344CB8AC3E}">
        <p14:creationId xmlns:p14="http://schemas.microsoft.com/office/powerpoint/2010/main" val="3019593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F4280-79BF-9D04-7F9B-C72D8873DD8D}"/>
              </a:ext>
            </a:extLst>
          </p:cNvPr>
          <p:cNvSpPr>
            <a:spLocks noGrp="1"/>
          </p:cNvSpPr>
          <p:nvPr>
            <p:ph type="title"/>
          </p:nvPr>
        </p:nvSpPr>
        <p:spPr/>
        <p:txBody>
          <a:bodyPr/>
          <a:lstStyle/>
          <a:p>
            <a:r>
              <a:rPr lang="en-GB" dirty="0"/>
              <a:t>VARIABLES</a:t>
            </a:r>
          </a:p>
        </p:txBody>
      </p:sp>
      <p:pic>
        <p:nvPicPr>
          <p:cNvPr id="5" name="Content Placeholder 4">
            <a:extLst>
              <a:ext uri="{FF2B5EF4-FFF2-40B4-BE49-F238E27FC236}">
                <a16:creationId xmlns:a16="http://schemas.microsoft.com/office/drawing/2014/main" id="{EA15B275-7196-9465-8E25-31717534B952}"/>
              </a:ext>
            </a:extLst>
          </p:cNvPr>
          <p:cNvPicPr>
            <a:picLocks noGrp="1" noChangeAspect="1"/>
          </p:cNvPicPr>
          <p:nvPr>
            <p:ph idx="1"/>
          </p:nvPr>
        </p:nvPicPr>
        <p:blipFill>
          <a:blip r:embed="rId2"/>
          <a:stretch>
            <a:fillRect/>
          </a:stretch>
        </p:blipFill>
        <p:spPr>
          <a:xfrm>
            <a:off x="904491" y="2647506"/>
            <a:ext cx="9206649" cy="4136065"/>
          </a:xfrm>
        </p:spPr>
      </p:pic>
    </p:spTree>
    <p:extLst>
      <p:ext uri="{BB962C8B-B14F-4D97-AF65-F5344CB8AC3E}">
        <p14:creationId xmlns:p14="http://schemas.microsoft.com/office/powerpoint/2010/main" val="787884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97573-02E7-4841-3265-C098ED0DDB64}"/>
              </a:ext>
            </a:extLst>
          </p:cNvPr>
          <p:cNvSpPr>
            <a:spLocks noGrp="1"/>
          </p:cNvSpPr>
          <p:nvPr>
            <p:ph type="title"/>
          </p:nvPr>
        </p:nvSpPr>
        <p:spPr/>
        <p:txBody>
          <a:bodyPr/>
          <a:lstStyle/>
          <a:p>
            <a:r>
              <a:rPr lang="en-GB" dirty="0"/>
              <a:t>Variables and its type</a:t>
            </a:r>
          </a:p>
        </p:txBody>
      </p:sp>
      <p:sp>
        <p:nvSpPr>
          <p:cNvPr id="3" name="Content Placeholder 2">
            <a:extLst>
              <a:ext uri="{FF2B5EF4-FFF2-40B4-BE49-F238E27FC236}">
                <a16:creationId xmlns:a16="http://schemas.microsoft.com/office/drawing/2014/main" id="{7E5CC515-0E54-0F9E-0CD6-28C2F437A9F7}"/>
              </a:ext>
            </a:extLst>
          </p:cNvPr>
          <p:cNvSpPr>
            <a:spLocks noGrp="1"/>
          </p:cNvSpPr>
          <p:nvPr>
            <p:ph idx="1"/>
          </p:nvPr>
        </p:nvSpPr>
        <p:spPr/>
        <p:txBody>
          <a:bodyPr/>
          <a:lstStyle/>
          <a:p>
            <a:pPr marL="0" indent="0">
              <a:buNone/>
            </a:pPr>
            <a:r>
              <a:rPr lang="en-US" dirty="0">
                <a:cs typeface="Calibri"/>
              </a:rPr>
              <a:t>Variables actually have a type, which defines the way it is stored.</a:t>
            </a:r>
          </a:p>
          <a:p>
            <a:pPr marL="0" indent="0">
              <a:buNone/>
            </a:pPr>
            <a:r>
              <a:rPr lang="en-US" dirty="0">
                <a:cs typeface="Calibri"/>
              </a:rPr>
              <a:t>The basic types are:</a:t>
            </a:r>
          </a:p>
          <a:p>
            <a:endParaRPr lang="en-GB" dirty="0"/>
          </a:p>
        </p:txBody>
      </p:sp>
      <p:pic>
        <p:nvPicPr>
          <p:cNvPr id="4" name="Picture 4" descr="A screenshot of a cell phone&#10;&#10;Description generated with very high confidence">
            <a:extLst>
              <a:ext uri="{FF2B5EF4-FFF2-40B4-BE49-F238E27FC236}">
                <a16:creationId xmlns:a16="http://schemas.microsoft.com/office/drawing/2014/main" id="{ED3E33F7-0638-3371-329E-2F236B2843B3}"/>
              </a:ext>
            </a:extLst>
          </p:cNvPr>
          <p:cNvPicPr>
            <a:picLocks noChangeAspect="1"/>
          </p:cNvPicPr>
          <p:nvPr/>
        </p:nvPicPr>
        <p:blipFill>
          <a:blip r:embed="rId2"/>
          <a:stretch>
            <a:fillRect/>
          </a:stretch>
        </p:blipFill>
        <p:spPr>
          <a:xfrm>
            <a:off x="925385" y="3429000"/>
            <a:ext cx="10111661" cy="3028461"/>
          </a:xfrm>
          <a:prstGeom prst="rect">
            <a:avLst/>
          </a:prstGeom>
        </p:spPr>
      </p:pic>
    </p:spTree>
    <p:extLst>
      <p:ext uri="{BB962C8B-B14F-4D97-AF65-F5344CB8AC3E}">
        <p14:creationId xmlns:p14="http://schemas.microsoft.com/office/powerpoint/2010/main" val="2250242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78F42-183C-6E45-5E2B-A04457B4B8CB}"/>
              </a:ext>
            </a:extLst>
          </p:cNvPr>
          <p:cNvSpPr>
            <a:spLocks noGrp="1"/>
          </p:cNvSpPr>
          <p:nvPr>
            <p:ph type="title"/>
          </p:nvPr>
        </p:nvSpPr>
        <p:spPr/>
        <p:txBody>
          <a:bodyPr/>
          <a:lstStyle/>
          <a:p>
            <a:r>
              <a:rPr lang="en-GB" dirty="0"/>
              <a:t>Operators</a:t>
            </a:r>
          </a:p>
        </p:txBody>
      </p:sp>
      <p:pic>
        <p:nvPicPr>
          <p:cNvPr id="5" name="Content Placeholder 4">
            <a:extLst>
              <a:ext uri="{FF2B5EF4-FFF2-40B4-BE49-F238E27FC236}">
                <a16:creationId xmlns:a16="http://schemas.microsoft.com/office/drawing/2014/main" id="{B3A3D459-6D70-067E-8A32-F64786957C59}"/>
              </a:ext>
            </a:extLst>
          </p:cNvPr>
          <p:cNvPicPr>
            <a:picLocks noGrp="1" noChangeAspect="1"/>
          </p:cNvPicPr>
          <p:nvPr>
            <p:ph idx="1"/>
          </p:nvPr>
        </p:nvPicPr>
        <p:blipFill>
          <a:blip r:embed="rId2"/>
          <a:stretch>
            <a:fillRect/>
          </a:stretch>
        </p:blipFill>
        <p:spPr>
          <a:xfrm>
            <a:off x="1345721" y="2603500"/>
            <a:ext cx="8570646" cy="3416300"/>
          </a:xfrm>
        </p:spPr>
      </p:pic>
    </p:spTree>
    <p:extLst>
      <p:ext uri="{BB962C8B-B14F-4D97-AF65-F5344CB8AC3E}">
        <p14:creationId xmlns:p14="http://schemas.microsoft.com/office/powerpoint/2010/main" val="1780905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endParaRPr lang="en-US" sz="4800" i="1" dirty="0">
              <a:solidFill>
                <a:srgbClr val="FFFFFF"/>
              </a:solidFill>
            </a:endParaRPr>
          </a:p>
        </p:txBody>
      </p:sp>
      <p:pic>
        <p:nvPicPr>
          <p:cNvPr id="5" name="Picture 4">
            <a:extLst>
              <a:ext uri="{FF2B5EF4-FFF2-40B4-BE49-F238E27FC236}">
                <a16:creationId xmlns:a16="http://schemas.microsoft.com/office/drawing/2014/main" id="{662434CE-9E3D-191E-2179-9AD7DA914FC5}"/>
              </a:ext>
            </a:extLst>
          </p:cNvPr>
          <p:cNvPicPr>
            <a:picLocks noChangeAspect="1"/>
          </p:cNvPicPr>
          <p:nvPr/>
        </p:nvPicPr>
        <p:blipFill>
          <a:blip r:embed="rId2"/>
          <a:stretch>
            <a:fillRect/>
          </a:stretch>
        </p:blipFill>
        <p:spPr>
          <a:xfrm>
            <a:off x="1097280" y="758952"/>
            <a:ext cx="10058400" cy="4194048"/>
          </a:xfrm>
          <a:prstGeom prst="rect">
            <a:avLst/>
          </a:prstGeom>
        </p:spPr>
      </p:pic>
    </p:spTree>
    <p:extLst>
      <p:ext uri="{BB962C8B-B14F-4D97-AF65-F5344CB8AC3E}">
        <p14:creationId xmlns:p14="http://schemas.microsoft.com/office/powerpoint/2010/main" val="191714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FEE99-D458-373D-DDD4-0AE4E0A03DA9}"/>
              </a:ext>
            </a:extLst>
          </p:cNvPr>
          <p:cNvSpPr>
            <a:spLocks noGrp="1"/>
          </p:cNvSpPr>
          <p:nvPr>
            <p:ph type="title"/>
          </p:nvPr>
        </p:nvSpPr>
        <p:spPr/>
        <p:txBody>
          <a:bodyPr/>
          <a:lstStyle/>
          <a:p>
            <a:r>
              <a:rPr lang="en-GB" dirty="0"/>
              <a:t>Assignment &amp; Bitwise operator</a:t>
            </a:r>
          </a:p>
        </p:txBody>
      </p:sp>
      <p:pic>
        <p:nvPicPr>
          <p:cNvPr id="5" name="Content Placeholder 4">
            <a:extLst>
              <a:ext uri="{FF2B5EF4-FFF2-40B4-BE49-F238E27FC236}">
                <a16:creationId xmlns:a16="http://schemas.microsoft.com/office/drawing/2014/main" id="{E1048BE0-53ED-A2E8-0B09-CF6AD60AC537}"/>
              </a:ext>
            </a:extLst>
          </p:cNvPr>
          <p:cNvPicPr>
            <a:picLocks noGrp="1" noChangeAspect="1"/>
          </p:cNvPicPr>
          <p:nvPr>
            <p:ph idx="1"/>
          </p:nvPr>
        </p:nvPicPr>
        <p:blipFill>
          <a:blip r:embed="rId2"/>
          <a:stretch>
            <a:fillRect/>
          </a:stretch>
        </p:blipFill>
        <p:spPr>
          <a:xfrm>
            <a:off x="793630" y="2400526"/>
            <a:ext cx="5088495" cy="3929825"/>
          </a:xfrm>
        </p:spPr>
      </p:pic>
      <p:pic>
        <p:nvPicPr>
          <p:cNvPr id="7" name="Picture 6">
            <a:extLst>
              <a:ext uri="{FF2B5EF4-FFF2-40B4-BE49-F238E27FC236}">
                <a16:creationId xmlns:a16="http://schemas.microsoft.com/office/drawing/2014/main" id="{D1E37A19-9DE8-D9B3-F965-78333EFC8E77}"/>
              </a:ext>
            </a:extLst>
          </p:cNvPr>
          <p:cNvPicPr>
            <a:picLocks noChangeAspect="1"/>
          </p:cNvPicPr>
          <p:nvPr/>
        </p:nvPicPr>
        <p:blipFill>
          <a:blip r:embed="rId3"/>
          <a:stretch>
            <a:fillRect/>
          </a:stretch>
        </p:blipFill>
        <p:spPr>
          <a:xfrm>
            <a:off x="6008365" y="2419063"/>
            <a:ext cx="5499273" cy="3892750"/>
          </a:xfrm>
          <a:prstGeom prst="rect">
            <a:avLst/>
          </a:prstGeom>
        </p:spPr>
      </p:pic>
    </p:spTree>
    <p:extLst>
      <p:ext uri="{BB962C8B-B14F-4D97-AF65-F5344CB8AC3E}">
        <p14:creationId xmlns:p14="http://schemas.microsoft.com/office/powerpoint/2010/main" val="17410062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F838B-ADD1-F76F-7253-8630D0594EFD}"/>
              </a:ext>
            </a:extLst>
          </p:cNvPr>
          <p:cNvSpPr>
            <a:spLocks noGrp="1"/>
          </p:cNvSpPr>
          <p:nvPr>
            <p:ph type="title"/>
          </p:nvPr>
        </p:nvSpPr>
        <p:spPr/>
        <p:txBody>
          <a:bodyPr/>
          <a:lstStyle/>
          <a:p>
            <a:r>
              <a:rPr lang="en-GB" dirty="0"/>
              <a:t>Arithmetic &amp; comparison operator</a:t>
            </a:r>
          </a:p>
        </p:txBody>
      </p:sp>
      <p:pic>
        <p:nvPicPr>
          <p:cNvPr id="5" name="Content Placeholder 4">
            <a:extLst>
              <a:ext uri="{FF2B5EF4-FFF2-40B4-BE49-F238E27FC236}">
                <a16:creationId xmlns:a16="http://schemas.microsoft.com/office/drawing/2014/main" id="{92E5E4EA-93A5-5705-F32B-4353A09846D4}"/>
              </a:ext>
            </a:extLst>
          </p:cNvPr>
          <p:cNvPicPr>
            <a:picLocks noGrp="1" noChangeAspect="1"/>
          </p:cNvPicPr>
          <p:nvPr>
            <p:ph idx="1"/>
          </p:nvPr>
        </p:nvPicPr>
        <p:blipFill>
          <a:blip r:embed="rId2"/>
          <a:stretch>
            <a:fillRect/>
          </a:stretch>
        </p:blipFill>
        <p:spPr>
          <a:xfrm>
            <a:off x="540979" y="2468032"/>
            <a:ext cx="4519511" cy="3811998"/>
          </a:xfrm>
        </p:spPr>
      </p:pic>
      <p:pic>
        <p:nvPicPr>
          <p:cNvPr id="7" name="Picture 6">
            <a:extLst>
              <a:ext uri="{FF2B5EF4-FFF2-40B4-BE49-F238E27FC236}">
                <a16:creationId xmlns:a16="http://schemas.microsoft.com/office/drawing/2014/main" id="{9F6DA13E-7AD1-4346-6829-FC089E7DD6F3}"/>
              </a:ext>
            </a:extLst>
          </p:cNvPr>
          <p:cNvPicPr>
            <a:picLocks noChangeAspect="1"/>
          </p:cNvPicPr>
          <p:nvPr/>
        </p:nvPicPr>
        <p:blipFill>
          <a:blip r:embed="rId3"/>
          <a:stretch>
            <a:fillRect/>
          </a:stretch>
        </p:blipFill>
        <p:spPr>
          <a:xfrm>
            <a:off x="5225637" y="2585517"/>
            <a:ext cx="5005292" cy="3694513"/>
          </a:xfrm>
          <a:prstGeom prst="rect">
            <a:avLst/>
          </a:prstGeom>
        </p:spPr>
      </p:pic>
    </p:spTree>
    <p:extLst>
      <p:ext uri="{BB962C8B-B14F-4D97-AF65-F5344CB8AC3E}">
        <p14:creationId xmlns:p14="http://schemas.microsoft.com/office/powerpoint/2010/main" val="1219754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25347-51A5-4F96-8C6A-A60984BEF40C}"/>
              </a:ext>
            </a:extLst>
          </p:cNvPr>
          <p:cNvSpPr>
            <a:spLocks noGrp="1"/>
          </p:cNvSpPr>
          <p:nvPr>
            <p:ph type="title"/>
          </p:nvPr>
        </p:nvSpPr>
        <p:spPr/>
        <p:txBody>
          <a:bodyPr/>
          <a:lstStyle/>
          <a:p>
            <a:r>
              <a:rPr lang="en-GB" dirty="0"/>
              <a:t>Logical &amp; membership operator</a:t>
            </a:r>
          </a:p>
        </p:txBody>
      </p:sp>
      <p:pic>
        <p:nvPicPr>
          <p:cNvPr id="5" name="Content Placeholder 4">
            <a:extLst>
              <a:ext uri="{FF2B5EF4-FFF2-40B4-BE49-F238E27FC236}">
                <a16:creationId xmlns:a16="http://schemas.microsoft.com/office/drawing/2014/main" id="{1FC6EBA7-1F17-3E5D-DBA5-3788941E72C1}"/>
              </a:ext>
            </a:extLst>
          </p:cNvPr>
          <p:cNvPicPr>
            <a:picLocks noGrp="1" noChangeAspect="1"/>
          </p:cNvPicPr>
          <p:nvPr>
            <p:ph idx="1"/>
          </p:nvPr>
        </p:nvPicPr>
        <p:blipFill>
          <a:blip r:embed="rId2"/>
          <a:stretch>
            <a:fillRect/>
          </a:stretch>
        </p:blipFill>
        <p:spPr>
          <a:xfrm>
            <a:off x="569343" y="3213520"/>
            <a:ext cx="4140679" cy="3213159"/>
          </a:xfrm>
        </p:spPr>
      </p:pic>
      <p:pic>
        <p:nvPicPr>
          <p:cNvPr id="7" name="Picture 6">
            <a:extLst>
              <a:ext uri="{FF2B5EF4-FFF2-40B4-BE49-F238E27FC236}">
                <a16:creationId xmlns:a16="http://schemas.microsoft.com/office/drawing/2014/main" id="{3BB2AD76-B7A8-AEE8-8D2C-34DF41E6926A}"/>
              </a:ext>
            </a:extLst>
          </p:cNvPr>
          <p:cNvPicPr>
            <a:picLocks noChangeAspect="1"/>
          </p:cNvPicPr>
          <p:nvPr/>
        </p:nvPicPr>
        <p:blipFill>
          <a:blip r:embed="rId3"/>
          <a:stretch>
            <a:fillRect/>
          </a:stretch>
        </p:blipFill>
        <p:spPr>
          <a:xfrm>
            <a:off x="5535660" y="3213521"/>
            <a:ext cx="5633049" cy="3057883"/>
          </a:xfrm>
          <a:prstGeom prst="rect">
            <a:avLst/>
          </a:prstGeom>
        </p:spPr>
      </p:pic>
    </p:spTree>
    <p:extLst>
      <p:ext uri="{BB962C8B-B14F-4D97-AF65-F5344CB8AC3E}">
        <p14:creationId xmlns:p14="http://schemas.microsoft.com/office/powerpoint/2010/main" val="20443306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6F975-DDCB-41FE-CFCA-09B512185FA6}"/>
              </a:ext>
            </a:extLst>
          </p:cNvPr>
          <p:cNvSpPr>
            <a:spLocks noGrp="1"/>
          </p:cNvSpPr>
          <p:nvPr>
            <p:ph type="title"/>
          </p:nvPr>
        </p:nvSpPr>
        <p:spPr/>
        <p:txBody>
          <a:bodyPr/>
          <a:lstStyle/>
          <a:p>
            <a:r>
              <a:rPr lang="en-GB" dirty="0"/>
              <a:t>Expression</a:t>
            </a:r>
          </a:p>
        </p:txBody>
      </p:sp>
      <p:pic>
        <p:nvPicPr>
          <p:cNvPr id="5" name="Content Placeholder 4">
            <a:extLst>
              <a:ext uri="{FF2B5EF4-FFF2-40B4-BE49-F238E27FC236}">
                <a16:creationId xmlns:a16="http://schemas.microsoft.com/office/drawing/2014/main" id="{EAF299B5-C1E9-20F1-ED80-FD334EC84FDC}"/>
              </a:ext>
            </a:extLst>
          </p:cNvPr>
          <p:cNvPicPr>
            <a:picLocks noGrp="1" noChangeAspect="1"/>
          </p:cNvPicPr>
          <p:nvPr>
            <p:ph idx="1"/>
          </p:nvPr>
        </p:nvPicPr>
        <p:blipFill>
          <a:blip r:embed="rId2"/>
          <a:stretch>
            <a:fillRect/>
          </a:stretch>
        </p:blipFill>
        <p:spPr>
          <a:xfrm>
            <a:off x="828135" y="2372264"/>
            <a:ext cx="10498347" cy="4244196"/>
          </a:xfrm>
        </p:spPr>
      </p:pic>
    </p:spTree>
    <p:extLst>
      <p:ext uri="{BB962C8B-B14F-4D97-AF65-F5344CB8AC3E}">
        <p14:creationId xmlns:p14="http://schemas.microsoft.com/office/powerpoint/2010/main" val="17608517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7F472-C065-5619-FDB0-B0BCAF78D636}"/>
              </a:ext>
            </a:extLst>
          </p:cNvPr>
          <p:cNvSpPr>
            <a:spLocks noGrp="1"/>
          </p:cNvSpPr>
          <p:nvPr>
            <p:ph type="title"/>
          </p:nvPr>
        </p:nvSpPr>
        <p:spPr/>
        <p:txBody>
          <a:bodyPr/>
          <a:lstStyle/>
          <a:p>
            <a:r>
              <a:rPr lang="en-GB" dirty="0"/>
              <a:t>Error</a:t>
            </a:r>
          </a:p>
        </p:txBody>
      </p:sp>
      <p:pic>
        <p:nvPicPr>
          <p:cNvPr id="4" name="Picture 4" descr="A screenshot of a cell phone&#10;&#10;Description generated with very high confidence">
            <a:extLst>
              <a:ext uri="{FF2B5EF4-FFF2-40B4-BE49-F238E27FC236}">
                <a16:creationId xmlns:a16="http://schemas.microsoft.com/office/drawing/2014/main" id="{69C61A33-F5CB-5A10-B874-4B876BE90A0E}"/>
              </a:ext>
            </a:extLst>
          </p:cNvPr>
          <p:cNvPicPr>
            <a:picLocks noGrp="1" noChangeAspect="1"/>
          </p:cNvPicPr>
          <p:nvPr>
            <p:ph idx="1"/>
          </p:nvPr>
        </p:nvPicPr>
        <p:blipFill>
          <a:blip r:embed="rId2"/>
          <a:stretch>
            <a:fillRect/>
          </a:stretch>
        </p:blipFill>
        <p:spPr>
          <a:xfrm>
            <a:off x="1972469" y="2925762"/>
            <a:ext cx="7191375" cy="2771775"/>
          </a:xfrm>
          <a:prstGeom prst="rect">
            <a:avLst/>
          </a:prstGeom>
        </p:spPr>
      </p:pic>
    </p:spTree>
    <p:extLst>
      <p:ext uri="{BB962C8B-B14F-4D97-AF65-F5344CB8AC3E}">
        <p14:creationId xmlns:p14="http://schemas.microsoft.com/office/powerpoint/2010/main" val="1800219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8DF4C-5EB1-CF88-F731-DA142B0854A3}"/>
              </a:ext>
            </a:extLst>
          </p:cNvPr>
          <p:cNvSpPr>
            <a:spLocks noGrp="1"/>
          </p:cNvSpPr>
          <p:nvPr>
            <p:ph type="title"/>
          </p:nvPr>
        </p:nvSpPr>
        <p:spPr/>
        <p:txBody>
          <a:bodyPr/>
          <a:lstStyle/>
          <a:p>
            <a:r>
              <a:rPr lang="en-GB" dirty="0"/>
              <a:t>Type casting</a:t>
            </a:r>
          </a:p>
        </p:txBody>
      </p:sp>
      <p:pic>
        <p:nvPicPr>
          <p:cNvPr id="5" name="Content Placeholder 4" descr="A close up of a logo&#10;&#10;Description generated with high confidence">
            <a:extLst>
              <a:ext uri="{FF2B5EF4-FFF2-40B4-BE49-F238E27FC236}">
                <a16:creationId xmlns:a16="http://schemas.microsoft.com/office/drawing/2014/main" id="{E0E423FA-2B24-00B1-8E2B-9F8C7EA9820F}"/>
              </a:ext>
            </a:extLst>
          </p:cNvPr>
          <p:cNvPicPr>
            <a:picLocks noGrp="1" noChangeAspect="1"/>
          </p:cNvPicPr>
          <p:nvPr>
            <p:ph idx="1"/>
          </p:nvPr>
        </p:nvPicPr>
        <p:blipFill>
          <a:blip r:embed="rId2"/>
          <a:stretch>
            <a:fillRect/>
          </a:stretch>
        </p:blipFill>
        <p:spPr>
          <a:xfrm>
            <a:off x="1648348" y="2934119"/>
            <a:ext cx="5924550" cy="857250"/>
          </a:xfrm>
          <a:prstGeom prst="rect">
            <a:avLst/>
          </a:prstGeom>
        </p:spPr>
      </p:pic>
    </p:spTree>
    <p:extLst>
      <p:ext uri="{BB962C8B-B14F-4D97-AF65-F5344CB8AC3E}">
        <p14:creationId xmlns:p14="http://schemas.microsoft.com/office/powerpoint/2010/main" val="26303639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A0D97-202A-48C0-0506-BBB65A60F643}"/>
              </a:ext>
            </a:extLst>
          </p:cNvPr>
          <p:cNvSpPr>
            <a:spLocks noGrp="1"/>
          </p:cNvSpPr>
          <p:nvPr>
            <p:ph type="title"/>
          </p:nvPr>
        </p:nvSpPr>
        <p:spPr/>
        <p:txBody>
          <a:bodyPr/>
          <a:lstStyle/>
          <a:p>
            <a:r>
              <a:rPr lang="en-GB" dirty="0"/>
              <a:t>Print statement</a:t>
            </a:r>
          </a:p>
        </p:txBody>
      </p:sp>
      <p:sp>
        <p:nvSpPr>
          <p:cNvPr id="4" name="Content Placeholder 2">
            <a:extLst>
              <a:ext uri="{FF2B5EF4-FFF2-40B4-BE49-F238E27FC236}">
                <a16:creationId xmlns:a16="http://schemas.microsoft.com/office/drawing/2014/main" id="{0CFA840A-E4D4-E818-18A8-CDAC5A4E0BBA}"/>
              </a:ext>
            </a:extLst>
          </p:cNvPr>
          <p:cNvSpPr>
            <a:spLocks noGrp="1"/>
          </p:cNvSpPr>
          <p:nvPr>
            <p:ph idx="1"/>
          </p:nvPr>
        </p:nvSpPr>
        <p:spPr>
          <a:xfrm>
            <a:off x="1155700" y="2603500"/>
            <a:ext cx="8824913" cy="3416300"/>
          </a:xfrm>
        </p:spPr>
        <p:txBody>
          <a:bodyPr vert="horz" lIns="91440" tIns="45720" rIns="91440" bIns="45720" rtlCol="0" anchor="t">
            <a:normAutofit/>
          </a:bodyPr>
          <a:lstStyle/>
          <a:p>
            <a:pPr marL="0" indent="0">
              <a:buNone/>
            </a:pPr>
            <a:endParaRPr lang="en-US" dirty="0">
              <a:cs typeface="Calibri"/>
            </a:endParaRPr>
          </a:p>
          <a:p>
            <a:endParaRPr lang="en-US" dirty="0">
              <a:cs typeface="Calibri"/>
            </a:endParaRPr>
          </a:p>
          <a:p>
            <a:endParaRPr lang="en-US" dirty="0">
              <a:cs typeface="Calibri"/>
            </a:endParaRPr>
          </a:p>
          <a:p>
            <a:pPr marL="0" indent="0">
              <a:buNone/>
            </a:pPr>
            <a:endParaRPr lang="en-US" dirty="0">
              <a:cs typeface="Calibri"/>
            </a:endParaRPr>
          </a:p>
          <a:p>
            <a:endParaRPr lang="en-US" dirty="0">
              <a:cs typeface="Calibri"/>
            </a:endParaRPr>
          </a:p>
          <a:p>
            <a:endParaRPr lang="en-US" dirty="0">
              <a:cs typeface="Calibri"/>
            </a:endParaRPr>
          </a:p>
          <a:p>
            <a:endParaRPr lang="en-US" dirty="0">
              <a:cs typeface="Calibri"/>
            </a:endParaRPr>
          </a:p>
          <a:p>
            <a:pPr marL="0" indent="0">
              <a:buNone/>
            </a:pPr>
            <a:endParaRPr lang="en-US" dirty="0">
              <a:cs typeface="Calibri"/>
            </a:endParaRPr>
          </a:p>
        </p:txBody>
      </p:sp>
      <p:pic>
        <p:nvPicPr>
          <p:cNvPr id="5" name="Picture 4">
            <a:extLst>
              <a:ext uri="{FF2B5EF4-FFF2-40B4-BE49-F238E27FC236}">
                <a16:creationId xmlns:a16="http://schemas.microsoft.com/office/drawing/2014/main" id="{926F5D73-93C8-252C-5839-9BAFC994065C}"/>
              </a:ext>
            </a:extLst>
          </p:cNvPr>
          <p:cNvPicPr>
            <a:picLocks noChangeAspect="1"/>
          </p:cNvPicPr>
          <p:nvPr/>
        </p:nvPicPr>
        <p:blipFill>
          <a:blip r:embed="rId2"/>
          <a:stretch>
            <a:fillRect/>
          </a:stretch>
        </p:blipFill>
        <p:spPr>
          <a:xfrm>
            <a:off x="1371600" y="3001991"/>
            <a:ext cx="8219791" cy="2122099"/>
          </a:xfrm>
          <a:prstGeom prst="rect">
            <a:avLst/>
          </a:prstGeom>
        </p:spPr>
      </p:pic>
    </p:spTree>
    <p:extLst>
      <p:ext uri="{BB962C8B-B14F-4D97-AF65-F5344CB8AC3E}">
        <p14:creationId xmlns:p14="http://schemas.microsoft.com/office/powerpoint/2010/main" val="1798638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C557B-B79C-9CDF-692D-E716AC5380DD}"/>
              </a:ext>
            </a:extLst>
          </p:cNvPr>
          <p:cNvSpPr>
            <a:spLocks noGrp="1"/>
          </p:cNvSpPr>
          <p:nvPr>
            <p:ph type="title"/>
          </p:nvPr>
        </p:nvSpPr>
        <p:spPr/>
        <p:txBody>
          <a:bodyPr/>
          <a:lstStyle/>
          <a:p>
            <a:r>
              <a:rPr lang="en-GB" dirty="0"/>
              <a:t>Comments</a:t>
            </a:r>
          </a:p>
        </p:txBody>
      </p:sp>
      <p:pic>
        <p:nvPicPr>
          <p:cNvPr id="4" name="Picture 4" descr="A screenshot of a cell phone&#10;&#10;Description generated with high confidence">
            <a:extLst>
              <a:ext uri="{FF2B5EF4-FFF2-40B4-BE49-F238E27FC236}">
                <a16:creationId xmlns:a16="http://schemas.microsoft.com/office/drawing/2014/main" id="{929A65E6-4DF9-2B98-C00C-DF523E0C83FC}"/>
              </a:ext>
            </a:extLst>
          </p:cNvPr>
          <p:cNvPicPr>
            <a:picLocks noGrp="1" noChangeAspect="1"/>
          </p:cNvPicPr>
          <p:nvPr>
            <p:ph idx="1"/>
          </p:nvPr>
        </p:nvPicPr>
        <p:blipFill>
          <a:blip r:embed="rId2"/>
          <a:stretch>
            <a:fillRect/>
          </a:stretch>
        </p:blipFill>
        <p:spPr>
          <a:xfrm>
            <a:off x="1551751" y="2880024"/>
            <a:ext cx="8429625" cy="723900"/>
          </a:xfrm>
          <a:prstGeom prst="rect">
            <a:avLst/>
          </a:prstGeom>
        </p:spPr>
      </p:pic>
    </p:spTree>
    <p:extLst>
      <p:ext uri="{BB962C8B-B14F-4D97-AF65-F5344CB8AC3E}">
        <p14:creationId xmlns:p14="http://schemas.microsoft.com/office/powerpoint/2010/main" val="39913814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EEB05-29ED-EDE5-E615-4761AEBCDBEB}"/>
              </a:ext>
            </a:extLst>
          </p:cNvPr>
          <p:cNvSpPr>
            <a:spLocks noGrp="1"/>
          </p:cNvSpPr>
          <p:nvPr>
            <p:ph type="title"/>
          </p:nvPr>
        </p:nvSpPr>
        <p:spPr/>
        <p:txBody>
          <a:bodyPr/>
          <a:lstStyle/>
          <a:p>
            <a:r>
              <a:rPr lang="en-GB" dirty="0"/>
              <a:t>PYTHON DATA TYPES</a:t>
            </a:r>
          </a:p>
        </p:txBody>
      </p:sp>
      <p:pic>
        <p:nvPicPr>
          <p:cNvPr id="5" name="Content Placeholder 4">
            <a:extLst>
              <a:ext uri="{FF2B5EF4-FFF2-40B4-BE49-F238E27FC236}">
                <a16:creationId xmlns:a16="http://schemas.microsoft.com/office/drawing/2014/main" id="{0D69C4B9-3632-DFB4-C110-722E8846A44A}"/>
              </a:ext>
            </a:extLst>
          </p:cNvPr>
          <p:cNvPicPr>
            <a:picLocks noGrp="1" noChangeAspect="1"/>
          </p:cNvPicPr>
          <p:nvPr>
            <p:ph idx="1"/>
          </p:nvPr>
        </p:nvPicPr>
        <p:blipFill>
          <a:blip r:embed="rId2"/>
          <a:stretch>
            <a:fillRect/>
          </a:stretch>
        </p:blipFill>
        <p:spPr>
          <a:xfrm>
            <a:off x="2350008" y="2573271"/>
            <a:ext cx="5825552" cy="4013457"/>
          </a:xfrm>
        </p:spPr>
      </p:pic>
    </p:spTree>
    <p:extLst>
      <p:ext uri="{BB962C8B-B14F-4D97-AF65-F5344CB8AC3E}">
        <p14:creationId xmlns:p14="http://schemas.microsoft.com/office/powerpoint/2010/main" val="12370097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F2672-7F35-FAD8-D5D4-9A58708D38C6}"/>
              </a:ext>
            </a:extLst>
          </p:cNvPr>
          <p:cNvSpPr>
            <a:spLocks noGrp="1"/>
          </p:cNvSpPr>
          <p:nvPr>
            <p:ph type="title"/>
          </p:nvPr>
        </p:nvSpPr>
        <p:spPr/>
        <p:txBody>
          <a:bodyPr/>
          <a:lstStyle/>
          <a:p>
            <a:r>
              <a:rPr lang="en-GB" dirty="0"/>
              <a:t>Numeric</a:t>
            </a:r>
          </a:p>
        </p:txBody>
      </p:sp>
      <p:sp>
        <p:nvSpPr>
          <p:cNvPr id="3" name="Content Placeholder 2">
            <a:extLst>
              <a:ext uri="{FF2B5EF4-FFF2-40B4-BE49-F238E27FC236}">
                <a16:creationId xmlns:a16="http://schemas.microsoft.com/office/drawing/2014/main" id="{1A086A85-F197-907F-C07A-C5348847118F}"/>
              </a:ext>
            </a:extLst>
          </p:cNvPr>
          <p:cNvSpPr>
            <a:spLocks noGrp="1"/>
          </p:cNvSpPr>
          <p:nvPr>
            <p:ph idx="1"/>
          </p:nvPr>
        </p:nvSpPr>
        <p:spPr/>
        <p:txBody>
          <a:bodyPr/>
          <a:lstStyle/>
          <a:p>
            <a:pPr algn="just">
              <a:buFont typeface="+mj-lt"/>
              <a:buAutoNum type="arabicPeriod"/>
            </a:pPr>
            <a:r>
              <a:rPr lang="en-US" b="1" i="0" dirty="0">
                <a:solidFill>
                  <a:srgbClr val="000000"/>
                </a:solidFill>
                <a:effectLst/>
                <a:latin typeface="inter-bold"/>
              </a:rPr>
              <a:t>Int -</a:t>
            </a:r>
            <a:r>
              <a:rPr lang="en-US" b="0" i="0" dirty="0">
                <a:solidFill>
                  <a:srgbClr val="000000"/>
                </a:solidFill>
                <a:effectLst/>
                <a:latin typeface="inter-regular"/>
              </a:rPr>
              <a:t> Integer value can be any length such as integers 10, 2, 29, -20, -150 etc. Python has no restriction on the length of an integer. Its value belongs to </a:t>
            </a:r>
            <a:r>
              <a:rPr lang="en-US" b="1" i="0" dirty="0">
                <a:solidFill>
                  <a:srgbClr val="000000"/>
                </a:solidFill>
                <a:effectLst/>
                <a:latin typeface="inter-bold"/>
              </a:rPr>
              <a:t>int</a:t>
            </a:r>
            <a:endParaRPr lang="en-US" b="0" i="0" dirty="0">
              <a:solidFill>
                <a:srgbClr val="000000"/>
              </a:solidFill>
              <a:effectLst/>
              <a:latin typeface="inter-regular"/>
            </a:endParaRPr>
          </a:p>
          <a:p>
            <a:pPr algn="just">
              <a:buFont typeface="+mj-lt"/>
              <a:buAutoNum type="arabicPeriod"/>
            </a:pPr>
            <a:r>
              <a:rPr lang="en-US" b="1" i="0" dirty="0">
                <a:solidFill>
                  <a:srgbClr val="000000"/>
                </a:solidFill>
                <a:effectLst/>
                <a:latin typeface="inter-bold"/>
              </a:rPr>
              <a:t>Float -</a:t>
            </a:r>
            <a:r>
              <a:rPr lang="en-US" b="0" i="0" dirty="0">
                <a:solidFill>
                  <a:srgbClr val="000000"/>
                </a:solidFill>
                <a:effectLst/>
                <a:latin typeface="inter-regular"/>
              </a:rPr>
              <a:t> Float is used to store floating-point numbers like 1.9, 9.902, 15.2, etc. It is accurate </a:t>
            </a:r>
            <a:r>
              <a:rPr lang="en-US" b="0" i="0" dirty="0" err="1">
                <a:solidFill>
                  <a:srgbClr val="000000"/>
                </a:solidFill>
                <a:effectLst/>
                <a:latin typeface="inter-regular"/>
              </a:rPr>
              <a:t>upto</a:t>
            </a:r>
            <a:r>
              <a:rPr lang="en-US" b="0" i="0" dirty="0">
                <a:solidFill>
                  <a:srgbClr val="000000"/>
                </a:solidFill>
                <a:effectLst/>
                <a:latin typeface="inter-regular"/>
              </a:rPr>
              <a:t> 15 decimal points.</a:t>
            </a:r>
          </a:p>
          <a:p>
            <a:pPr algn="just">
              <a:buFont typeface="+mj-lt"/>
              <a:buAutoNum type="arabicPeriod"/>
            </a:pPr>
            <a:r>
              <a:rPr lang="en-US" b="1" i="0" dirty="0">
                <a:solidFill>
                  <a:srgbClr val="000000"/>
                </a:solidFill>
                <a:effectLst/>
                <a:latin typeface="inter-bold"/>
              </a:rPr>
              <a:t>complex -</a:t>
            </a:r>
            <a:r>
              <a:rPr lang="en-US" b="0" i="0" dirty="0">
                <a:solidFill>
                  <a:srgbClr val="000000"/>
                </a:solidFill>
                <a:effectLst/>
                <a:latin typeface="inter-regular"/>
              </a:rPr>
              <a:t> A complex number contains an ordered pair, i.e., x + </a:t>
            </a:r>
            <a:r>
              <a:rPr lang="en-US" b="0" i="0" dirty="0" err="1">
                <a:solidFill>
                  <a:srgbClr val="000000"/>
                </a:solidFill>
                <a:effectLst/>
                <a:latin typeface="inter-regular"/>
              </a:rPr>
              <a:t>iy</a:t>
            </a:r>
            <a:r>
              <a:rPr lang="en-US" b="0" i="0" dirty="0">
                <a:solidFill>
                  <a:srgbClr val="000000"/>
                </a:solidFill>
                <a:effectLst/>
                <a:latin typeface="inter-regular"/>
              </a:rPr>
              <a:t> where x and y denote the real and imaginary parts, respectively. The complex numbers like 2.14j, 2.0 + 2.3j, etc.</a:t>
            </a:r>
          </a:p>
          <a:p>
            <a:endParaRPr lang="en-GB" dirty="0"/>
          </a:p>
        </p:txBody>
      </p:sp>
    </p:spTree>
    <p:extLst>
      <p:ext uri="{BB962C8B-B14F-4D97-AF65-F5344CB8AC3E}">
        <p14:creationId xmlns:p14="http://schemas.microsoft.com/office/powerpoint/2010/main" val="4229855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7D1F074-F9F0-B6F6-F40E-E232E729D1D6}"/>
              </a:ext>
            </a:extLst>
          </p:cNvPr>
          <p:cNvPicPr>
            <a:picLocks noGrp="1" noChangeAspect="1"/>
          </p:cNvPicPr>
          <p:nvPr>
            <p:ph idx="1"/>
          </p:nvPr>
        </p:nvPicPr>
        <p:blipFill>
          <a:blip r:embed="rId2"/>
          <a:stretch>
            <a:fillRect/>
          </a:stretch>
        </p:blipFill>
        <p:spPr>
          <a:xfrm>
            <a:off x="2674760" y="2307264"/>
            <a:ext cx="6902805" cy="3541975"/>
          </a:xfrm>
        </p:spPr>
      </p:pic>
    </p:spTree>
    <p:extLst>
      <p:ext uri="{BB962C8B-B14F-4D97-AF65-F5344CB8AC3E}">
        <p14:creationId xmlns:p14="http://schemas.microsoft.com/office/powerpoint/2010/main" val="19432864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7017D-3481-04F7-1A69-AA1B4E370CAE}"/>
              </a:ext>
            </a:extLst>
          </p:cNvPr>
          <p:cNvSpPr>
            <a:spLocks noGrp="1"/>
          </p:cNvSpPr>
          <p:nvPr>
            <p:ph type="title"/>
          </p:nvPr>
        </p:nvSpPr>
        <p:spPr/>
        <p:txBody>
          <a:bodyPr/>
          <a:lstStyle/>
          <a:p>
            <a:r>
              <a:rPr lang="en-GB" b="0" i="0" dirty="0">
                <a:solidFill>
                  <a:schemeClr val="bg1"/>
                </a:solidFill>
                <a:effectLst/>
                <a:latin typeface="erdana"/>
              </a:rPr>
              <a:t>Sequence Type</a:t>
            </a:r>
            <a:br>
              <a:rPr lang="en-GB" b="0" i="0" dirty="0">
                <a:solidFill>
                  <a:schemeClr val="bg1"/>
                </a:solidFill>
                <a:effectLst/>
                <a:latin typeface="erdana"/>
              </a:rPr>
            </a:br>
            <a:r>
              <a:rPr lang="en-GB" b="0" i="0" dirty="0">
                <a:solidFill>
                  <a:schemeClr val="bg1"/>
                </a:solidFill>
                <a:effectLst/>
                <a:latin typeface="erdana"/>
              </a:rPr>
              <a:t>String</a:t>
            </a:r>
            <a:endParaRPr lang="en-GB" dirty="0">
              <a:solidFill>
                <a:schemeClr val="bg1"/>
              </a:solidFill>
            </a:endParaRPr>
          </a:p>
        </p:txBody>
      </p:sp>
      <p:sp>
        <p:nvSpPr>
          <p:cNvPr id="3" name="Content Placeholder 2">
            <a:extLst>
              <a:ext uri="{FF2B5EF4-FFF2-40B4-BE49-F238E27FC236}">
                <a16:creationId xmlns:a16="http://schemas.microsoft.com/office/drawing/2014/main" id="{281B9017-7BCB-FD3C-B25B-75C41E873610}"/>
              </a:ext>
            </a:extLst>
          </p:cNvPr>
          <p:cNvSpPr>
            <a:spLocks noGrp="1"/>
          </p:cNvSpPr>
          <p:nvPr>
            <p:ph idx="1"/>
          </p:nvPr>
        </p:nvSpPr>
        <p:spPr/>
        <p:txBody>
          <a:bodyPr/>
          <a:lstStyle/>
          <a:p>
            <a:pPr marL="0" indent="0">
              <a:buNone/>
            </a:pPr>
            <a:r>
              <a:rPr lang="en-GB" dirty="0"/>
              <a:t>1 .STRING:</a:t>
            </a:r>
            <a:r>
              <a:rPr lang="en-US" b="0" i="0" dirty="0">
                <a:solidFill>
                  <a:srgbClr val="333333"/>
                </a:solidFill>
                <a:effectLst/>
                <a:latin typeface="inter-regular"/>
              </a:rPr>
              <a:t>The string can be defined as the sequence of characters represented in the quotation marks. ex. Say= “hello”</a:t>
            </a:r>
          </a:p>
          <a:p>
            <a:pPr marL="0" indent="0">
              <a:buNone/>
            </a:pPr>
            <a:endParaRPr lang="en-US" b="0" i="0" dirty="0">
              <a:solidFill>
                <a:srgbClr val="333333"/>
              </a:solidFill>
              <a:effectLst/>
              <a:latin typeface="inter-regular"/>
            </a:endParaRPr>
          </a:p>
          <a:p>
            <a:pPr marL="0" indent="0">
              <a:buNone/>
            </a:pPr>
            <a:r>
              <a:rPr lang="en-US" b="0" i="1" dirty="0">
                <a:solidFill>
                  <a:srgbClr val="333333"/>
                </a:solidFill>
                <a:effectLst/>
                <a:latin typeface="inter-regular"/>
              </a:rPr>
              <a:t>"hello"+" python"</a:t>
            </a:r>
            <a:r>
              <a:rPr lang="en-US" b="0" i="0" dirty="0">
                <a:solidFill>
                  <a:srgbClr val="333333"/>
                </a:solidFill>
                <a:effectLst/>
                <a:latin typeface="inter-regular"/>
              </a:rPr>
              <a:t> returns </a:t>
            </a:r>
            <a:r>
              <a:rPr lang="en-US" b="0" i="1" dirty="0">
                <a:solidFill>
                  <a:srgbClr val="333333"/>
                </a:solidFill>
                <a:effectLst/>
                <a:latin typeface="inter-regular"/>
              </a:rPr>
              <a:t>"hello python"</a:t>
            </a:r>
            <a:r>
              <a:rPr lang="en-US" b="0" i="0" dirty="0">
                <a:solidFill>
                  <a:srgbClr val="333333"/>
                </a:solidFill>
                <a:effectLst/>
                <a:latin typeface="inter-regular"/>
              </a:rPr>
              <a:t>.</a:t>
            </a:r>
          </a:p>
          <a:p>
            <a:pPr marL="0" indent="0">
              <a:buNone/>
            </a:pPr>
            <a:r>
              <a:rPr lang="en-US" b="0" i="0" dirty="0">
                <a:solidFill>
                  <a:srgbClr val="333333"/>
                </a:solidFill>
                <a:effectLst/>
                <a:latin typeface="inter-regular"/>
              </a:rPr>
              <a:t>"Python" *2 returns 'Python </a:t>
            </a:r>
            <a:r>
              <a:rPr lang="en-US" b="0" i="0" dirty="0" err="1">
                <a:solidFill>
                  <a:srgbClr val="333333"/>
                </a:solidFill>
                <a:effectLst/>
                <a:latin typeface="inter-regular"/>
              </a:rPr>
              <a:t>Python</a:t>
            </a:r>
            <a:r>
              <a:rPr lang="en-US" b="0" i="0" dirty="0">
                <a:solidFill>
                  <a:srgbClr val="333333"/>
                </a:solidFill>
                <a:effectLst/>
                <a:latin typeface="inter-regular"/>
              </a:rPr>
              <a:t>'.</a:t>
            </a:r>
            <a:endParaRPr lang="en-GB" dirty="0"/>
          </a:p>
        </p:txBody>
      </p:sp>
    </p:spTree>
    <p:extLst>
      <p:ext uri="{BB962C8B-B14F-4D97-AF65-F5344CB8AC3E}">
        <p14:creationId xmlns:p14="http://schemas.microsoft.com/office/powerpoint/2010/main" val="19170448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90E32-B228-1187-067C-CC3487A40438}"/>
              </a:ext>
            </a:extLst>
          </p:cNvPr>
          <p:cNvSpPr>
            <a:spLocks noGrp="1"/>
          </p:cNvSpPr>
          <p:nvPr>
            <p:ph type="title"/>
          </p:nvPr>
        </p:nvSpPr>
        <p:spPr/>
        <p:txBody>
          <a:bodyPr/>
          <a:lstStyle/>
          <a:p>
            <a:r>
              <a:rPr lang="en-GB" dirty="0"/>
              <a:t>Example</a:t>
            </a:r>
          </a:p>
        </p:txBody>
      </p:sp>
      <p:sp>
        <p:nvSpPr>
          <p:cNvPr id="8" name="TextBox 7">
            <a:extLst>
              <a:ext uri="{FF2B5EF4-FFF2-40B4-BE49-F238E27FC236}">
                <a16:creationId xmlns:a16="http://schemas.microsoft.com/office/drawing/2014/main" id="{0875AC27-CF0F-4571-4A24-59DC0DF9CBF4}"/>
              </a:ext>
            </a:extLst>
          </p:cNvPr>
          <p:cNvSpPr txBox="1"/>
          <p:nvPr/>
        </p:nvSpPr>
        <p:spPr>
          <a:xfrm>
            <a:off x="1328468" y="2980724"/>
            <a:ext cx="9696090" cy="1938992"/>
          </a:xfrm>
          <a:prstGeom prst="rect">
            <a:avLst/>
          </a:prstGeom>
          <a:noFill/>
        </p:spPr>
        <p:txBody>
          <a:bodyPr wrap="square">
            <a:spAutoFit/>
          </a:bodyPr>
          <a:lstStyle/>
          <a:p>
            <a:r>
              <a:rPr lang="en-GB" sz="2000" dirty="0"/>
              <a:t>str1 = 'hello Interns’			 #string str1</a:t>
            </a:r>
          </a:p>
          <a:p>
            <a:r>
              <a:rPr lang="en-GB" sz="2000" dirty="0"/>
              <a:t>str2 = 'how are you’			 #string str2</a:t>
            </a:r>
          </a:p>
          <a:p>
            <a:r>
              <a:rPr lang="en-GB" sz="2000" dirty="0"/>
              <a:t>print (str1[0:2]) 					#printing first two character using slice operator </a:t>
            </a:r>
          </a:p>
          <a:p>
            <a:r>
              <a:rPr lang="en-GB" sz="2000" dirty="0"/>
              <a:t>print (str1[4]) 					#printing 4th character of the string </a:t>
            </a:r>
          </a:p>
          <a:p>
            <a:r>
              <a:rPr lang="en-GB" sz="2000" dirty="0"/>
              <a:t>print (str1*2) 					#printing the string twice</a:t>
            </a:r>
          </a:p>
          <a:p>
            <a:r>
              <a:rPr lang="en-GB" sz="2000" dirty="0"/>
              <a:t>print (str1 + str2) 				#printing the concatenation of str1 and str2</a:t>
            </a:r>
          </a:p>
        </p:txBody>
      </p:sp>
    </p:spTree>
    <p:extLst>
      <p:ext uri="{BB962C8B-B14F-4D97-AF65-F5344CB8AC3E}">
        <p14:creationId xmlns:p14="http://schemas.microsoft.com/office/powerpoint/2010/main" val="36441993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C04B7-2F3A-6C46-3628-A8BB1F6274D8}"/>
              </a:ext>
            </a:extLst>
          </p:cNvPr>
          <p:cNvSpPr>
            <a:spLocks noGrp="1"/>
          </p:cNvSpPr>
          <p:nvPr>
            <p:ph type="title"/>
          </p:nvPr>
        </p:nvSpPr>
        <p:spPr/>
        <p:txBody>
          <a:bodyPr/>
          <a:lstStyle/>
          <a:p>
            <a:r>
              <a:rPr lang="en-GB" dirty="0"/>
              <a:t>String functions</a:t>
            </a:r>
          </a:p>
        </p:txBody>
      </p:sp>
      <p:sp>
        <p:nvSpPr>
          <p:cNvPr id="3" name="Content Placeholder 2">
            <a:extLst>
              <a:ext uri="{FF2B5EF4-FFF2-40B4-BE49-F238E27FC236}">
                <a16:creationId xmlns:a16="http://schemas.microsoft.com/office/drawing/2014/main" id="{D806A5F8-64AE-462E-A8BD-76330D12F2E0}"/>
              </a:ext>
            </a:extLst>
          </p:cNvPr>
          <p:cNvSpPr>
            <a:spLocks noGrp="1"/>
          </p:cNvSpPr>
          <p:nvPr>
            <p:ph idx="1"/>
          </p:nvPr>
        </p:nvSpPr>
        <p:spPr>
          <a:xfrm>
            <a:off x="1154954" y="2603500"/>
            <a:ext cx="8825659" cy="2882900"/>
          </a:xfrm>
        </p:spPr>
        <p:txBody>
          <a:bodyPr numCol="2">
            <a:normAutofit fontScale="70000" lnSpcReduction="20000"/>
          </a:bodyPr>
          <a:lstStyle/>
          <a:p>
            <a:r>
              <a:rPr lang="en-GB" dirty="0"/>
              <a:t>Count</a:t>
            </a:r>
          </a:p>
          <a:p>
            <a:r>
              <a:rPr lang="en-GB" dirty="0" err="1"/>
              <a:t>Endswith</a:t>
            </a:r>
            <a:endParaRPr lang="en-GB" dirty="0"/>
          </a:p>
          <a:p>
            <a:r>
              <a:rPr lang="en-GB" dirty="0"/>
              <a:t>Find</a:t>
            </a:r>
          </a:p>
          <a:p>
            <a:r>
              <a:rPr lang="en-GB" dirty="0" err="1"/>
              <a:t>Isalnum</a:t>
            </a:r>
            <a:endParaRPr lang="en-GB" dirty="0"/>
          </a:p>
          <a:p>
            <a:r>
              <a:rPr lang="en-GB" dirty="0" err="1"/>
              <a:t>Isalpha</a:t>
            </a:r>
            <a:endParaRPr lang="en-GB" dirty="0"/>
          </a:p>
          <a:p>
            <a:r>
              <a:rPr lang="en-GB" dirty="0" err="1"/>
              <a:t>Isdigit</a:t>
            </a:r>
            <a:endParaRPr lang="en-GB" dirty="0"/>
          </a:p>
          <a:p>
            <a:r>
              <a:rPr lang="en-GB" dirty="0" err="1"/>
              <a:t>Islower</a:t>
            </a:r>
            <a:endParaRPr lang="en-GB" dirty="0"/>
          </a:p>
          <a:p>
            <a:r>
              <a:rPr lang="en-GB" dirty="0" err="1"/>
              <a:t>Isspace</a:t>
            </a:r>
            <a:endParaRPr lang="en-GB" dirty="0"/>
          </a:p>
          <a:p>
            <a:r>
              <a:rPr lang="en-GB" dirty="0" err="1"/>
              <a:t>Istitle</a:t>
            </a:r>
            <a:endParaRPr lang="en-GB" dirty="0"/>
          </a:p>
          <a:p>
            <a:r>
              <a:rPr lang="en-GB" dirty="0" err="1"/>
              <a:t>Isupper</a:t>
            </a:r>
            <a:endParaRPr lang="en-GB" dirty="0"/>
          </a:p>
          <a:p>
            <a:r>
              <a:rPr lang="en-GB" dirty="0"/>
              <a:t>Join</a:t>
            </a:r>
          </a:p>
          <a:p>
            <a:r>
              <a:rPr lang="en-GB" dirty="0"/>
              <a:t>Lower</a:t>
            </a:r>
          </a:p>
          <a:p>
            <a:r>
              <a:rPr lang="en-GB" dirty="0"/>
              <a:t>upper</a:t>
            </a:r>
          </a:p>
          <a:p>
            <a:r>
              <a:rPr lang="en-GB" dirty="0"/>
              <a:t>Replace</a:t>
            </a:r>
          </a:p>
          <a:p>
            <a:r>
              <a:rPr lang="en-GB" dirty="0"/>
              <a:t>Split</a:t>
            </a:r>
          </a:p>
          <a:p>
            <a:r>
              <a:rPr lang="en-GB" dirty="0" err="1"/>
              <a:t>Splitlines</a:t>
            </a:r>
            <a:endParaRPr lang="en-GB" dirty="0"/>
          </a:p>
          <a:p>
            <a:r>
              <a:rPr lang="en-GB" dirty="0" err="1"/>
              <a:t>Startswith</a:t>
            </a:r>
            <a:endParaRPr lang="en-GB" dirty="0"/>
          </a:p>
          <a:p>
            <a:r>
              <a:rPr lang="en-GB" dirty="0" err="1"/>
              <a:t>endswith</a:t>
            </a:r>
            <a:endParaRPr lang="en-GB" dirty="0"/>
          </a:p>
          <a:p>
            <a:endParaRPr lang="en-GB" dirty="0"/>
          </a:p>
        </p:txBody>
      </p:sp>
    </p:spTree>
    <p:extLst>
      <p:ext uri="{BB962C8B-B14F-4D97-AF65-F5344CB8AC3E}">
        <p14:creationId xmlns:p14="http://schemas.microsoft.com/office/powerpoint/2010/main" val="7431459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F9413-12DB-9FD9-43DA-1DA614F6F2EC}"/>
              </a:ext>
            </a:extLst>
          </p:cNvPr>
          <p:cNvSpPr>
            <a:spLocks noGrp="1"/>
          </p:cNvSpPr>
          <p:nvPr>
            <p:ph type="title"/>
          </p:nvPr>
        </p:nvSpPr>
        <p:spPr/>
        <p:txBody>
          <a:bodyPr/>
          <a:lstStyle/>
          <a:p>
            <a:r>
              <a:rPr lang="en-GB" dirty="0"/>
              <a:t>Example</a:t>
            </a:r>
          </a:p>
        </p:txBody>
      </p:sp>
      <p:sp>
        <p:nvSpPr>
          <p:cNvPr id="3" name="Content Placeholder 2">
            <a:extLst>
              <a:ext uri="{FF2B5EF4-FFF2-40B4-BE49-F238E27FC236}">
                <a16:creationId xmlns:a16="http://schemas.microsoft.com/office/drawing/2014/main" id="{50CB3B39-C933-372E-9C1A-F4498F7DF662}"/>
              </a:ext>
            </a:extLst>
          </p:cNvPr>
          <p:cNvSpPr>
            <a:spLocks noGrp="1"/>
          </p:cNvSpPr>
          <p:nvPr>
            <p:ph idx="1"/>
          </p:nvPr>
        </p:nvSpPr>
        <p:spPr/>
        <p:txBody>
          <a:bodyPr/>
          <a:lstStyle/>
          <a:p>
            <a:r>
              <a:rPr lang="en-US" dirty="0"/>
              <a:t># count the entire string for ‘s’</a:t>
            </a:r>
          </a:p>
          <a:p>
            <a:r>
              <a:rPr lang="en-US" dirty="0"/>
              <a:t>‘This is a </a:t>
            </a:r>
            <a:r>
              <a:rPr lang="en-US" dirty="0" err="1"/>
              <a:t>string’.count</a:t>
            </a:r>
            <a:r>
              <a:rPr lang="en-US" dirty="0"/>
              <a:t>(‘s’)</a:t>
            </a:r>
          </a:p>
          <a:p>
            <a:r>
              <a:rPr lang="en-US" dirty="0"/>
              <a:t>=&gt; 3</a:t>
            </a:r>
          </a:p>
          <a:p>
            <a:pPr marL="0" indent="0">
              <a:buNone/>
            </a:pPr>
            <a:endParaRPr lang="en-US" dirty="0"/>
          </a:p>
          <a:p>
            <a:pPr marL="0" indent="0">
              <a:buNone/>
            </a:pPr>
            <a:r>
              <a:rPr lang="en-US" dirty="0"/>
              <a:t># FIND from index 4 to end of string</a:t>
            </a:r>
          </a:p>
          <a:p>
            <a:pPr marL="0" indent="0">
              <a:buNone/>
            </a:pPr>
            <a:r>
              <a:rPr lang="en-US" dirty="0"/>
              <a:t>‘This is a </a:t>
            </a:r>
            <a:r>
              <a:rPr lang="en-US" dirty="0" err="1"/>
              <a:t>string’.find</a:t>
            </a:r>
            <a:r>
              <a:rPr lang="en-US" dirty="0"/>
              <a:t>(‘s’, 4)</a:t>
            </a:r>
          </a:p>
          <a:p>
            <a:pPr marL="0" indent="0">
              <a:buNone/>
            </a:pPr>
            <a:r>
              <a:rPr lang="en-US" dirty="0"/>
              <a:t>=&gt; 6</a:t>
            </a:r>
          </a:p>
        </p:txBody>
      </p:sp>
    </p:spTree>
    <p:extLst>
      <p:ext uri="{BB962C8B-B14F-4D97-AF65-F5344CB8AC3E}">
        <p14:creationId xmlns:p14="http://schemas.microsoft.com/office/powerpoint/2010/main" val="27536236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B7DCA-93AF-65A8-196F-C1AD48B09186}"/>
              </a:ext>
            </a:extLst>
          </p:cNvPr>
          <p:cNvSpPr>
            <a:spLocks noGrp="1"/>
          </p:cNvSpPr>
          <p:nvPr>
            <p:ph type="title"/>
          </p:nvPr>
        </p:nvSpPr>
        <p:spPr/>
        <p:txBody>
          <a:bodyPr/>
          <a:lstStyle/>
          <a:p>
            <a:r>
              <a:rPr lang="en-GB" dirty="0"/>
              <a:t>Personal Branding Session</a:t>
            </a:r>
          </a:p>
        </p:txBody>
      </p:sp>
      <p:sp>
        <p:nvSpPr>
          <p:cNvPr id="3" name="Content Placeholder 2">
            <a:extLst>
              <a:ext uri="{FF2B5EF4-FFF2-40B4-BE49-F238E27FC236}">
                <a16:creationId xmlns:a16="http://schemas.microsoft.com/office/drawing/2014/main" id="{E97FE7AA-0351-C46A-285E-B095F342F4AA}"/>
              </a:ext>
            </a:extLst>
          </p:cNvPr>
          <p:cNvSpPr>
            <a:spLocks noGrp="1"/>
          </p:cNvSpPr>
          <p:nvPr>
            <p:ph idx="1"/>
          </p:nvPr>
        </p:nvSpPr>
        <p:spPr>
          <a:xfrm>
            <a:off x="1241219" y="2318828"/>
            <a:ext cx="8825659" cy="3416300"/>
          </a:xfrm>
        </p:spPr>
        <p:txBody>
          <a:bodyPr>
            <a:noAutofit/>
          </a:bodyPr>
          <a:lstStyle/>
          <a:p>
            <a:r>
              <a:rPr lang="en-GB" sz="1400" b="1" dirty="0"/>
              <a:t>Update your LinkedIn Profile</a:t>
            </a:r>
          </a:p>
          <a:p>
            <a:r>
              <a:rPr lang="en-GB" sz="1400" b="1" dirty="0"/>
              <a:t>Catching headline</a:t>
            </a:r>
          </a:p>
          <a:p>
            <a:r>
              <a:rPr lang="en-GB" sz="1400" b="1" dirty="0"/>
              <a:t>Include achievements</a:t>
            </a:r>
          </a:p>
          <a:p>
            <a:r>
              <a:rPr lang="en-GB" sz="1400" b="1" dirty="0"/>
              <a:t>Include Certificates</a:t>
            </a:r>
          </a:p>
          <a:p>
            <a:r>
              <a:rPr lang="en-GB" sz="1400" b="1" dirty="0"/>
              <a:t>Update your personal experience</a:t>
            </a:r>
          </a:p>
          <a:p>
            <a:r>
              <a:rPr lang="en-GB" sz="1400" b="1" dirty="0"/>
              <a:t>Share DS related content, article recent in market</a:t>
            </a:r>
          </a:p>
          <a:p>
            <a:r>
              <a:rPr lang="en-GB" sz="1400" b="1" dirty="0"/>
              <a:t>Follow DS and AI companies including me Tanishq and </a:t>
            </a:r>
            <a:r>
              <a:rPr lang="en-GB" sz="1400" b="1" dirty="0" err="1"/>
              <a:t>Oeson</a:t>
            </a:r>
            <a:endParaRPr lang="en-GB" sz="1400" b="1" dirty="0"/>
          </a:p>
          <a:p>
            <a:r>
              <a:rPr lang="en-GB" sz="1400" b="1" dirty="0"/>
              <a:t>Connect with peers</a:t>
            </a:r>
          </a:p>
          <a:p>
            <a:r>
              <a:rPr lang="en-GB" sz="1400" b="1" dirty="0"/>
              <a:t>Make a video of your project explaining the project.</a:t>
            </a:r>
          </a:p>
          <a:p>
            <a:r>
              <a:rPr lang="en-GB" sz="1400" b="1" dirty="0"/>
              <a:t>Post it on LinkedIn Providing #tag like #Oeson #Tanishq #Minakshi Gautam</a:t>
            </a:r>
          </a:p>
          <a:p>
            <a:r>
              <a:rPr lang="en-GB" sz="1400" b="1" dirty="0"/>
              <a:t>Comment and praise each one's work to get engagements.</a:t>
            </a:r>
          </a:p>
          <a:p>
            <a:r>
              <a:rPr lang="en-GB" sz="1400" b="1" dirty="0"/>
              <a:t>Most important create a GitHub profile  upload your projects and include a link on your</a:t>
            </a:r>
          </a:p>
          <a:p>
            <a:pPr marL="0" indent="0">
              <a:buNone/>
            </a:pPr>
            <a:r>
              <a:rPr lang="en-GB" sz="1400" b="1" dirty="0"/>
              <a:t>         Shared video(Mandatory)</a:t>
            </a:r>
          </a:p>
          <a:p>
            <a:endParaRPr lang="en-GB" sz="1400" b="1" dirty="0"/>
          </a:p>
          <a:p>
            <a:endParaRPr lang="en-GB" sz="1400" b="1" dirty="0"/>
          </a:p>
        </p:txBody>
      </p:sp>
    </p:spTree>
    <p:extLst>
      <p:ext uri="{BB962C8B-B14F-4D97-AF65-F5344CB8AC3E}">
        <p14:creationId xmlns:p14="http://schemas.microsoft.com/office/powerpoint/2010/main" val="32223549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BE1E2-1611-2E0E-B8D5-1C0A1D3B1455}"/>
              </a:ext>
            </a:extLst>
          </p:cNvPr>
          <p:cNvSpPr>
            <a:spLocks noGrp="1"/>
          </p:cNvSpPr>
          <p:nvPr>
            <p:ph type="title"/>
          </p:nvPr>
        </p:nvSpPr>
        <p:spPr/>
        <p:txBody>
          <a:bodyPr/>
          <a:lstStyle/>
          <a:p>
            <a:r>
              <a:rPr lang="en-GB" dirty="0"/>
              <a:t>LIST</a:t>
            </a:r>
          </a:p>
        </p:txBody>
      </p:sp>
      <p:sp>
        <p:nvSpPr>
          <p:cNvPr id="3" name="Content Placeholder 2">
            <a:extLst>
              <a:ext uri="{FF2B5EF4-FFF2-40B4-BE49-F238E27FC236}">
                <a16:creationId xmlns:a16="http://schemas.microsoft.com/office/drawing/2014/main" id="{84CE7E14-20C9-6021-7A75-5347AE832DA6}"/>
              </a:ext>
            </a:extLst>
          </p:cNvPr>
          <p:cNvSpPr>
            <a:spLocks noGrp="1"/>
          </p:cNvSpPr>
          <p:nvPr>
            <p:ph idx="1"/>
          </p:nvPr>
        </p:nvSpPr>
        <p:spPr/>
        <p:txBody>
          <a:bodyPr/>
          <a:lstStyle/>
          <a:p>
            <a:pPr marL="0" indent="0" algn="just">
              <a:buNone/>
            </a:pPr>
            <a:r>
              <a:rPr lang="en-US" b="0" i="0" dirty="0">
                <a:solidFill>
                  <a:srgbClr val="610B4B"/>
                </a:solidFill>
                <a:effectLst/>
                <a:latin typeface="erdana"/>
              </a:rPr>
              <a:t>2.List</a:t>
            </a:r>
          </a:p>
          <a:p>
            <a:pPr marL="0" indent="0" algn="just">
              <a:buNone/>
            </a:pPr>
            <a:r>
              <a:rPr lang="en-US" b="0" i="0" dirty="0">
                <a:solidFill>
                  <a:srgbClr val="333333"/>
                </a:solidFill>
                <a:effectLst/>
                <a:latin typeface="inter-regular"/>
              </a:rPr>
              <a:t>Python Lists are similar to arrays in C. However, the list can contain data of different types. The items stored in the list are separated with a comma (,) and enclosed within square brackets [].</a:t>
            </a:r>
          </a:p>
          <a:p>
            <a:pPr marL="0" indent="0">
              <a:buNone/>
            </a:pPr>
            <a:r>
              <a:rPr lang="en-US" b="0" i="0" dirty="0">
                <a:solidFill>
                  <a:srgbClr val="333333"/>
                </a:solidFill>
                <a:effectLst/>
                <a:latin typeface="inter-regular"/>
              </a:rPr>
              <a:t>We can use slice [:] operators to access the data of the list. The concatenation operator (+) and repetition operator (*) works with the list in the same way as they were working with the strings.</a:t>
            </a:r>
          </a:p>
          <a:p>
            <a:pPr marL="0" indent="0">
              <a:buNone/>
            </a:pPr>
            <a:r>
              <a:rPr lang="en-US" dirty="0">
                <a:solidFill>
                  <a:srgbClr val="333333"/>
                </a:solidFill>
                <a:latin typeface="inter-regular"/>
              </a:rPr>
              <a:t>The index starts with 0.</a:t>
            </a:r>
            <a:endParaRPr lang="en-GB" dirty="0"/>
          </a:p>
        </p:txBody>
      </p:sp>
    </p:spTree>
    <p:extLst>
      <p:ext uri="{BB962C8B-B14F-4D97-AF65-F5344CB8AC3E}">
        <p14:creationId xmlns:p14="http://schemas.microsoft.com/office/powerpoint/2010/main" val="5076104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2D112-E8E4-FD40-09CA-972135C7B1F9}"/>
              </a:ext>
            </a:extLst>
          </p:cNvPr>
          <p:cNvSpPr>
            <a:spLocks noGrp="1"/>
          </p:cNvSpPr>
          <p:nvPr>
            <p:ph type="title"/>
          </p:nvPr>
        </p:nvSpPr>
        <p:spPr/>
        <p:txBody>
          <a:bodyPr/>
          <a:lstStyle/>
          <a:p>
            <a:r>
              <a:rPr lang="en-GB" dirty="0"/>
              <a:t>TRY these examples</a:t>
            </a:r>
          </a:p>
        </p:txBody>
      </p:sp>
      <p:pic>
        <p:nvPicPr>
          <p:cNvPr id="5" name="Content Placeholder 4">
            <a:extLst>
              <a:ext uri="{FF2B5EF4-FFF2-40B4-BE49-F238E27FC236}">
                <a16:creationId xmlns:a16="http://schemas.microsoft.com/office/drawing/2014/main" id="{FE305C6B-0962-8914-56D5-5268629786FB}"/>
              </a:ext>
            </a:extLst>
          </p:cNvPr>
          <p:cNvPicPr>
            <a:picLocks noGrp="1" noChangeAspect="1"/>
          </p:cNvPicPr>
          <p:nvPr>
            <p:ph idx="1"/>
          </p:nvPr>
        </p:nvPicPr>
        <p:blipFill>
          <a:blip r:embed="rId2"/>
          <a:stretch>
            <a:fillRect/>
          </a:stretch>
        </p:blipFill>
        <p:spPr>
          <a:xfrm>
            <a:off x="992038" y="2320014"/>
            <a:ext cx="8924329" cy="4537986"/>
          </a:xfrm>
        </p:spPr>
      </p:pic>
    </p:spTree>
    <p:extLst>
      <p:ext uri="{BB962C8B-B14F-4D97-AF65-F5344CB8AC3E}">
        <p14:creationId xmlns:p14="http://schemas.microsoft.com/office/powerpoint/2010/main" val="27767668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8AD23-7D0B-EB63-78CC-049199E0CCD2}"/>
              </a:ext>
            </a:extLst>
          </p:cNvPr>
          <p:cNvSpPr>
            <a:spLocks noGrp="1"/>
          </p:cNvSpPr>
          <p:nvPr>
            <p:ph type="title"/>
          </p:nvPr>
        </p:nvSpPr>
        <p:spPr/>
        <p:txBody>
          <a:bodyPr/>
          <a:lstStyle/>
          <a:p>
            <a:r>
              <a:rPr lang="en-GB" dirty="0"/>
              <a:t>output</a:t>
            </a:r>
          </a:p>
        </p:txBody>
      </p:sp>
      <p:pic>
        <p:nvPicPr>
          <p:cNvPr id="5" name="Content Placeholder 4">
            <a:extLst>
              <a:ext uri="{FF2B5EF4-FFF2-40B4-BE49-F238E27FC236}">
                <a16:creationId xmlns:a16="http://schemas.microsoft.com/office/drawing/2014/main" id="{500E9069-A8ED-DC1B-F7D9-F6AE445B0974}"/>
              </a:ext>
            </a:extLst>
          </p:cNvPr>
          <p:cNvPicPr>
            <a:picLocks noGrp="1" noChangeAspect="1"/>
          </p:cNvPicPr>
          <p:nvPr>
            <p:ph idx="1"/>
          </p:nvPr>
        </p:nvPicPr>
        <p:blipFill>
          <a:blip r:embed="rId2"/>
          <a:stretch>
            <a:fillRect/>
          </a:stretch>
        </p:blipFill>
        <p:spPr>
          <a:xfrm>
            <a:off x="1154591" y="3217653"/>
            <a:ext cx="9744552" cy="2415396"/>
          </a:xfrm>
        </p:spPr>
      </p:pic>
    </p:spTree>
    <p:extLst>
      <p:ext uri="{BB962C8B-B14F-4D97-AF65-F5344CB8AC3E}">
        <p14:creationId xmlns:p14="http://schemas.microsoft.com/office/powerpoint/2010/main" val="11983661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5AB72-535E-CA05-8F30-80225945A096}"/>
              </a:ext>
            </a:extLst>
          </p:cNvPr>
          <p:cNvSpPr>
            <a:spLocks noGrp="1"/>
          </p:cNvSpPr>
          <p:nvPr>
            <p:ph type="title"/>
          </p:nvPr>
        </p:nvSpPr>
        <p:spPr/>
        <p:txBody>
          <a:bodyPr/>
          <a:lstStyle/>
          <a:p>
            <a:r>
              <a:rPr lang="en-GB" dirty="0"/>
              <a:t>List operations</a:t>
            </a:r>
          </a:p>
        </p:txBody>
      </p:sp>
      <p:sp>
        <p:nvSpPr>
          <p:cNvPr id="3" name="Content Placeholder 2">
            <a:extLst>
              <a:ext uri="{FF2B5EF4-FFF2-40B4-BE49-F238E27FC236}">
                <a16:creationId xmlns:a16="http://schemas.microsoft.com/office/drawing/2014/main" id="{BD0C6DD5-8914-57F2-11B0-770EE3770997}"/>
              </a:ext>
            </a:extLst>
          </p:cNvPr>
          <p:cNvSpPr>
            <a:spLocks noGrp="1"/>
          </p:cNvSpPr>
          <p:nvPr>
            <p:ph idx="1"/>
          </p:nvPr>
        </p:nvSpPr>
        <p:spPr>
          <a:xfrm>
            <a:off x="1154954" y="2603500"/>
            <a:ext cx="8825659" cy="4038840"/>
          </a:xfrm>
        </p:spPr>
        <p:txBody>
          <a:bodyPr>
            <a:normAutofit fontScale="85000" lnSpcReduction="20000"/>
          </a:bodyPr>
          <a:lstStyle/>
          <a:p>
            <a:pPr>
              <a:buFont typeface="Wingdings" panose="05000000000000000000" pitchFamily="2" charset="2"/>
              <a:buChar char="ü"/>
            </a:pPr>
            <a:r>
              <a:rPr lang="en-GB" b="0" i="0" dirty="0">
                <a:solidFill>
                  <a:srgbClr val="000000"/>
                </a:solidFill>
                <a:effectLst/>
                <a:latin typeface="Heebo" panose="020F0502020204030204" pitchFamily="2" charset="-79"/>
                <a:cs typeface="Heebo" panose="020F0502020204030204" pitchFamily="2" charset="-79"/>
              </a:rPr>
              <a:t>Accessing Values in Lists							</a:t>
            </a:r>
          </a:p>
          <a:p>
            <a:pPr marL="0" indent="0">
              <a:buNone/>
            </a:pPr>
            <a:r>
              <a:rPr lang="en-GB" dirty="0"/>
              <a:t>list1 = ['physics', 'chemistry', 1997, 2000];				</a:t>
            </a:r>
          </a:p>
          <a:p>
            <a:pPr marL="0" indent="0">
              <a:buNone/>
            </a:pPr>
            <a:r>
              <a:rPr lang="en-GB" dirty="0"/>
              <a:t>list2 = [1, 2, 3, 4, 5, 6, 7 ];</a:t>
            </a:r>
          </a:p>
          <a:p>
            <a:pPr marL="0" indent="0">
              <a:buNone/>
            </a:pPr>
            <a:r>
              <a:rPr lang="en-GB" b="1" dirty="0"/>
              <a:t>Print( "list1[0]: ", list1[0])</a:t>
            </a:r>
          </a:p>
          <a:p>
            <a:pPr marL="0" indent="0">
              <a:buNone/>
            </a:pPr>
            <a:r>
              <a:rPr lang="en-GB" b="1" dirty="0"/>
              <a:t>Print( "list2[1:5]: ", list2[1:5])</a:t>
            </a:r>
          </a:p>
          <a:p>
            <a:pPr marL="0" indent="0">
              <a:buNone/>
            </a:pPr>
            <a:endParaRPr lang="en-GB" dirty="0"/>
          </a:p>
          <a:p>
            <a:pPr>
              <a:buFont typeface="Wingdings" panose="05000000000000000000" pitchFamily="2" charset="2"/>
              <a:buChar char="ü"/>
            </a:pPr>
            <a:r>
              <a:rPr lang="en-GB" b="0" i="0" dirty="0">
                <a:solidFill>
                  <a:srgbClr val="000000"/>
                </a:solidFill>
                <a:effectLst/>
                <a:latin typeface="Heebo" pitchFamily="2" charset="-79"/>
                <a:cs typeface="Heebo" pitchFamily="2" charset="-79"/>
              </a:rPr>
              <a:t>Updating Lists</a:t>
            </a:r>
          </a:p>
          <a:p>
            <a:pPr marL="0" indent="0">
              <a:buNone/>
            </a:pPr>
            <a:r>
              <a:rPr lang="en-GB" b="0" i="0" dirty="0">
                <a:solidFill>
                  <a:srgbClr val="000000"/>
                </a:solidFill>
                <a:effectLst/>
                <a:latin typeface="Heebo" pitchFamily="2" charset="-79"/>
                <a:cs typeface="Heebo" pitchFamily="2" charset="-79"/>
              </a:rPr>
              <a:t>list = ['physics', 'chemistry', 1997, 2000];</a:t>
            </a:r>
          </a:p>
          <a:p>
            <a:pPr marL="0" indent="0">
              <a:buNone/>
            </a:pPr>
            <a:r>
              <a:rPr lang="en-GB" b="0" i="0" dirty="0">
                <a:solidFill>
                  <a:srgbClr val="000000"/>
                </a:solidFill>
                <a:effectLst/>
                <a:latin typeface="Heebo" pitchFamily="2" charset="-79"/>
                <a:cs typeface="Heebo" pitchFamily="2" charset="-79"/>
              </a:rPr>
              <a:t>Print( "Value available at index 2 : “)</a:t>
            </a:r>
          </a:p>
          <a:p>
            <a:pPr marL="0" indent="0">
              <a:buNone/>
            </a:pPr>
            <a:r>
              <a:rPr lang="en-GB" b="0" i="0" dirty="0">
                <a:solidFill>
                  <a:srgbClr val="000000"/>
                </a:solidFill>
                <a:effectLst/>
                <a:latin typeface="Heebo" pitchFamily="2" charset="-79"/>
                <a:cs typeface="Heebo" pitchFamily="2" charset="-79"/>
              </a:rPr>
              <a:t>print l(list[2])</a:t>
            </a:r>
          </a:p>
          <a:p>
            <a:pPr marL="0" indent="0">
              <a:buNone/>
            </a:pPr>
            <a:r>
              <a:rPr lang="en-GB" b="1" i="0" dirty="0">
                <a:solidFill>
                  <a:srgbClr val="000000"/>
                </a:solidFill>
                <a:effectLst/>
                <a:latin typeface="Heebo" pitchFamily="2" charset="-79"/>
                <a:cs typeface="Heebo" pitchFamily="2" charset="-79"/>
              </a:rPr>
              <a:t>list[2] = 2001;</a:t>
            </a:r>
          </a:p>
          <a:p>
            <a:pPr marL="0" indent="0">
              <a:buNone/>
            </a:pPr>
            <a:r>
              <a:rPr lang="en-GB" b="0" i="0" dirty="0">
                <a:solidFill>
                  <a:srgbClr val="000000"/>
                </a:solidFill>
                <a:effectLst/>
                <a:latin typeface="Heebo" pitchFamily="2" charset="-79"/>
                <a:cs typeface="Heebo" pitchFamily="2" charset="-79"/>
              </a:rPr>
              <a:t>Print( "New value available at index 2 : “)</a:t>
            </a:r>
          </a:p>
          <a:p>
            <a:pPr marL="0" indent="0">
              <a:buNone/>
            </a:pPr>
            <a:r>
              <a:rPr lang="en-GB" b="0" i="0" dirty="0">
                <a:solidFill>
                  <a:srgbClr val="000000"/>
                </a:solidFill>
                <a:effectLst/>
                <a:latin typeface="Heebo" pitchFamily="2" charset="-79"/>
                <a:cs typeface="Heebo" pitchFamily="2" charset="-79"/>
              </a:rPr>
              <a:t>print (list[2])</a:t>
            </a:r>
          </a:p>
          <a:p>
            <a:pPr marL="0" indent="0">
              <a:buNone/>
            </a:pPr>
            <a:endParaRPr lang="en-GB" dirty="0"/>
          </a:p>
        </p:txBody>
      </p:sp>
    </p:spTree>
    <p:extLst>
      <p:ext uri="{BB962C8B-B14F-4D97-AF65-F5344CB8AC3E}">
        <p14:creationId xmlns:p14="http://schemas.microsoft.com/office/powerpoint/2010/main" val="2981985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D32D1-8EF6-62EF-9DC2-A0C0918EC3C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2184D86C-0ADA-4A0A-762B-B06465CA9453}"/>
              </a:ext>
            </a:extLst>
          </p:cNvPr>
          <p:cNvSpPr>
            <a:spLocks noGrp="1"/>
          </p:cNvSpPr>
          <p:nvPr>
            <p:ph idx="1"/>
          </p:nvPr>
        </p:nvSpPr>
        <p:spPr/>
        <p:txBody>
          <a:bodyPr/>
          <a:lstStyle/>
          <a:p>
            <a:pPr>
              <a:buFont typeface="Wingdings" panose="05000000000000000000" pitchFamily="2" charset="2"/>
              <a:buChar char="ü"/>
            </a:pPr>
            <a:r>
              <a:rPr lang="en-GB" sz="1500" b="0" i="0" dirty="0">
                <a:solidFill>
                  <a:srgbClr val="000000"/>
                </a:solidFill>
                <a:effectLst/>
                <a:latin typeface="Heebo" pitchFamily="2" charset="-79"/>
                <a:cs typeface="Heebo" pitchFamily="2" charset="-79"/>
              </a:rPr>
              <a:t>Delete List Elements</a:t>
            </a:r>
          </a:p>
          <a:p>
            <a:pPr marL="0" indent="0">
              <a:buNone/>
            </a:pPr>
            <a:r>
              <a:rPr lang="en-US" sz="1500" dirty="0"/>
              <a:t>list1 = ['physics', 'chemistry', 1997, 2000];</a:t>
            </a:r>
          </a:p>
          <a:p>
            <a:pPr marL="0" indent="0">
              <a:buNone/>
            </a:pPr>
            <a:r>
              <a:rPr lang="en-US" sz="1500" dirty="0"/>
              <a:t>print list1</a:t>
            </a:r>
          </a:p>
          <a:p>
            <a:pPr marL="0" indent="0">
              <a:buNone/>
            </a:pPr>
            <a:r>
              <a:rPr lang="en-US" sz="1500" b="1" dirty="0"/>
              <a:t>del list1[2]</a:t>
            </a:r>
          </a:p>
          <a:p>
            <a:pPr marL="0" indent="0">
              <a:buNone/>
            </a:pPr>
            <a:r>
              <a:rPr lang="en-US" sz="1500" dirty="0"/>
              <a:t>Print( "After deleting value at index 2 : “)</a:t>
            </a:r>
          </a:p>
          <a:p>
            <a:pPr marL="0" indent="0">
              <a:buNone/>
            </a:pPr>
            <a:r>
              <a:rPr lang="en-US" sz="1500" dirty="0"/>
              <a:t>print (list1)</a:t>
            </a:r>
          </a:p>
          <a:p>
            <a:pPr marL="0" indent="0">
              <a:buNone/>
            </a:pPr>
            <a:endParaRPr lang="en-US" dirty="0"/>
          </a:p>
          <a:p>
            <a:pPr marL="0" indent="0">
              <a:buNone/>
            </a:pPr>
            <a:endParaRPr lang="en-GB" dirty="0"/>
          </a:p>
        </p:txBody>
      </p:sp>
    </p:spTree>
    <p:extLst>
      <p:ext uri="{BB962C8B-B14F-4D97-AF65-F5344CB8AC3E}">
        <p14:creationId xmlns:p14="http://schemas.microsoft.com/office/powerpoint/2010/main" val="1289104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45C931A-C89C-6E8C-679F-CF7F9D32298A}"/>
              </a:ext>
            </a:extLst>
          </p:cNvPr>
          <p:cNvPicPr>
            <a:picLocks noGrp="1" noChangeAspect="1"/>
          </p:cNvPicPr>
          <p:nvPr>
            <p:ph idx="1"/>
          </p:nvPr>
        </p:nvPicPr>
        <p:blipFill>
          <a:blip r:embed="rId2"/>
          <a:stretch>
            <a:fillRect/>
          </a:stretch>
        </p:blipFill>
        <p:spPr>
          <a:xfrm>
            <a:off x="1975450" y="2363637"/>
            <a:ext cx="8617789" cy="4192775"/>
          </a:xfrm>
        </p:spPr>
      </p:pic>
    </p:spTree>
    <p:extLst>
      <p:ext uri="{BB962C8B-B14F-4D97-AF65-F5344CB8AC3E}">
        <p14:creationId xmlns:p14="http://schemas.microsoft.com/office/powerpoint/2010/main" val="32383045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28BA6-4FFF-31D9-7D17-DDCE29BFF58B}"/>
              </a:ext>
            </a:extLst>
          </p:cNvPr>
          <p:cNvSpPr>
            <a:spLocks noGrp="1"/>
          </p:cNvSpPr>
          <p:nvPr>
            <p:ph type="title"/>
          </p:nvPr>
        </p:nvSpPr>
        <p:spPr/>
        <p:txBody>
          <a:bodyPr/>
          <a:lstStyle/>
          <a:p>
            <a:endParaRPr lang="en-GB"/>
          </a:p>
        </p:txBody>
      </p:sp>
      <p:pic>
        <p:nvPicPr>
          <p:cNvPr id="7" name="Content Placeholder 6">
            <a:extLst>
              <a:ext uri="{FF2B5EF4-FFF2-40B4-BE49-F238E27FC236}">
                <a16:creationId xmlns:a16="http://schemas.microsoft.com/office/drawing/2014/main" id="{D6DEAFF4-A56F-4F88-A26A-1AE229FEC862}"/>
              </a:ext>
            </a:extLst>
          </p:cNvPr>
          <p:cNvPicPr>
            <a:picLocks noGrp="1" noChangeAspect="1"/>
          </p:cNvPicPr>
          <p:nvPr>
            <p:ph idx="1"/>
          </p:nvPr>
        </p:nvPicPr>
        <p:blipFill>
          <a:blip r:embed="rId2"/>
          <a:stretch>
            <a:fillRect/>
          </a:stretch>
        </p:blipFill>
        <p:spPr>
          <a:xfrm>
            <a:off x="1913696" y="2640561"/>
            <a:ext cx="7243927" cy="2884958"/>
          </a:xfrm>
        </p:spPr>
      </p:pic>
    </p:spTree>
    <p:extLst>
      <p:ext uri="{BB962C8B-B14F-4D97-AF65-F5344CB8AC3E}">
        <p14:creationId xmlns:p14="http://schemas.microsoft.com/office/powerpoint/2010/main" val="14638789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AC1D0-6700-4FA8-9745-E6138CB04F0D}"/>
              </a:ext>
            </a:extLst>
          </p:cNvPr>
          <p:cNvSpPr>
            <a:spLocks noGrp="1"/>
          </p:cNvSpPr>
          <p:nvPr>
            <p:ph type="title"/>
          </p:nvPr>
        </p:nvSpPr>
        <p:spPr/>
        <p:txBody>
          <a:bodyPr/>
          <a:lstStyle/>
          <a:p>
            <a:r>
              <a:rPr lang="en-GB" dirty="0"/>
              <a:t>LIST METHODS</a:t>
            </a:r>
          </a:p>
        </p:txBody>
      </p:sp>
      <p:pic>
        <p:nvPicPr>
          <p:cNvPr id="7" name="Content Placeholder 6">
            <a:extLst>
              <a:ext uri="{FF2B5EF4-FFF2-40B4-BE49-F238E27FC236}">
                <a16:creationId xmlns:a16="http://schemas.microsoft.com/office/drawing/2014/main" id="{30457496-DDE0-4BCA-9BBD-5CC78B737A6E}"/>
              </a:ext>
            </a:extLst>
          </p:cNvPr>
          <p:cNvPicPr>
            <a:picLocks noGrp="1" noChangeAspect="1"/>
          </p:cNvPicPr>
          <p:nvPr>
            <p:ph idx="1"/>
          </p:nvPr>
        </p:nvPicPr>
        <p:blipFill>
          <a:blip r:embed="rId2"/>
          <a:stretch>
            <a:fillRect/>
          </a:stretch>
        </p:blipFill>
        <p:spPr>
          <a:xfrm>
            <a:off x="646982" y="2406770"/>
            <a:ext cx="12948248" cy="4080294"/>
          </a:xfrm>
        </p:spPr>
      </p:pic>
    </p:spTree>
    <p:extLst>
      <p:ext uri="{BB962C8B-B14F-4D97-AF65-F5344CB8AC3E}">
        <p14:creationId xmlns:p14="http://schemas.microsoft.com/office/powerpoint/2010/main" val="34340074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0398F-01A1-8643-C713-81F26009E4AF}"/>
              </a:ext>
            </a:extLst>
          </p:cNvPr>
          <p:cNvSpPr>
            <a:spLocks noGrp="1"/>
          </p:cNvSpPr>
          <p:nvPr>
            <p:ph type="title"/>
          </p:nvPr>
        </p:nvSpPr>
        <p:spPr/>
        <p:txBody>
          <a:bodyPr/>
          <a:lstStyle/>
          <a:p>
            <a:r>
              <a:rPr lang="en-GB" dirty="0"/>
              <a:t>Tuple</a:t>
            </a:r>
          </a:p>
        </p:txBody>
      </p:sp>
      <p:sp>
        <p:nvSpPr>
          <p:cNvPr id="3" name="Content Placeholder 2">
            <a:extLst>
              <a:ext uri="{FF2B5EF4-FFF2-40B4-BE49-F238E27FC236}">
                <a16:creationId xmlns:a16="http://schemas.microsoft.com/office/drawing/2014/main" id="{58237CDA-4086-7FD5-122B-DAB7DEA01346}"/>
              </a:ext>
            </a:extLst>
          </p:cNvPr>
          <p:cNvSpPr>
            <a:spLocks noGrp="1"/>
          </p:cNvSpPr>
          <p:nvPr>
            <p:ph idx="1"/>
          </p:nvPr>
        </p:nvSpPr>
        <p:spPr/>
        <p:txBody>
          <a:bodyPr/>
          <a:lstStyle/>
          <a:p>
            <a:pPr algn="just"/>
            <a:r>
              <a:rPr lang="en-US" b="0" i="0" dirty="0">
                <a:solidFill>
                  <a:srgbClr val="333333"/>
                </a:solidFill>
                <a:effectLst/>
                <a:latin typeface="inter-regular"/>
              </a:rPr>
              <a:t>A tuple is similar to the list in many ways. Like lists, tuples also contain the collection of the items of different data types. The items of the tuple are separated with a comma (,) and enclosed in parentheses ().</a:t>
            </a:r>
          </a:p>
          <a:p>
            <a:pPr algn="just"/>
            <a:r>
              <a:rPr lang="en-US" b="0" i="0" dirty="0">
                <a:solidFill>
                  <a:srgbClr val="333333"/>
                </a:solidFill>
                <a:effectLst/>
                <a:latin typeface="inter-regular"/>
              </a:rPr>
              <a:t>A tuple is a read-only data structure as we can't modify the size and value of the items of a tuple.</a:t>
            </a:r>
          </a:p>
          <a:p>
            <a:endParaRPr lang="en-GB" dirty="0"/>
          </a:p>
        </p:txBody>
      </p:sp>
    </p:spTree>
    <p:extLst>
      <p:ext uri="{BB962C8B-B14F-4D97-AF65-F5344CB8AC3E}">
        <p14:creationId xmlns:p14="http://schemas.microsoft.com/office/powerpoint/2010/main" val="34421379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06F6E-BFFB-4D6F-A4ED-930FD6AD6DF1}"/>
              </a:ext>
            </a:extLst>
          </p:cNvPr>
          <p:cNvSpPr>
            <a:spLocks noGrp="1"/>
          </p:cNvSpPr>
          <p:nvPr>
            <p:ph type="title"/>
          </p:nvPr>
        </p:nvSpPr>
        <p:spPr/>
        <p:txBody>
          <a:bodyPr/>
          <a:lstStyle/>
          <a:p>
            <a:r>
              <a:rPr lang="en-GB" dirty="0"/>
              <a:t>TRY these examples</a:t>
            </a:r>
          </a:p>
        </p:txBody>
      </p:sp>
      <p:pic>
        <p:nvPicPr>
          <p:cNvPr id="5" name="Content Placeholder 4">
            <a:extLst>
              <a:ext uri="{FF2B5EF4-FFF2-40B4-BE49-F238E27FC236}">
                <a16:creationId xmlns:a16="http://schemas.microsoft.com/office/drawing/2014/main" id="{0CE997E9-A6BE-D709-4321-25D504AEDB88}"/>
              </a:ext>
            </a:extLst>
          </p:cNvPr>
          <p:cNvPicPr>
            <a:picLocks noGrp="1" noChangeAspect="1"/>
          </p:cNvPicPr>
          <p:nvPr>
            <p:ph idx="1"/>
          </p:nvPr>
        </p:nvPicPr>
        <p:blipFill>
          <a:blip r:embed="rId2"/>
          <a:stretch>
            <a:fillRect/>
          </a:stretch>
        </p:blipFill>
        <p:spPr>
          <a:xfrm>
            <a:off x="2441276" y="2329132"/>
            <a:ext cx="5262113" cy="4358751"/>
          </a:xfrm>
        </p:spPr>
      </p:pic>
    </p:spTree>
    <p:extLst>
      <p:ext uri="{BB962C8B-B14F-4D97-AF65-F5344CB8AC3E}">
        <p14:creationId xmlns:p14="http://schemas.microsoft.com/office/powerpoint/2010/main" val="7748999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FC538-67BC-76BC-FB3B-CED81D132DAE}"/>
              </a:ext>
            </a:extLst>
          </p:cNvPr>
          <p:cNvSpPr>
            <a:spLocks noGrp="1"/>
          </p:cNvSpPr>
          <p:nvPr>
            <p:ph type="title"/>
          </p:nvPr>
        </p:nvSpPr>
        <p:spPr/>
        <p:txBody>
          <a:bodyPr/>
          <a:lstStyle/>
          <a:p>
            <a:r>
              <a:rPr lang="en-GB" dirty="0"/>
              <a:t>output</a:t>
            </a:r>
          </a:p>
        </p:txBody>
      </p:sp>
      <p:pic>
        <p:nvPicPr>
          <p:cNvPr id="5" name="Content Placeholder 4">
            <a:extLst>
              <a:ext uri="{FF2B5EF4-FFF2-40B4-BE49-F238E27FC236}">
                <a16:creationId xmlns:a16="http://schemas.microsoft.com/office/drawing/2014/main" id="{F7C2A5C4-D53B-B0AC-D09D-E6D9E82DE427}"/>
              </a:ext>
            </a:extLst>
          </p:cNvPr>
          <p:cNvPicPr>
            <a:picLocks noGrp="1" noChangeAspect="1"/>
          </p:cNvPicPr>
          <p:nvPr>
            <p:ph idx="1"/>
          </p:nvPr>
        </p:nvPicPr>
        <p:blipFill>
          <a:blip r:embed="rId2"/>
          <a:stretch>
            <a:fillRect/>
          </a:stretch>
        </p:blipFill>
        <p:spPr>
          <a:xfrm>
            <a:off x="1673526" y="2429182"/>
            <a:ext cx="7231728" cy="3937111"/>
          </a:xfrm>
        </p:spPr>
      </p:pic>
    </p:spTree>
    <p:extLst>
      <p:ext uri="{BB962C8B-B14F-4D97-AF65-F5344CB8AC3E}">
        <p14:creationId xmlns:p14="http://schemas.microsoft.com/office/powerpoint/2010/main" val="35533734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5F0F-84DC-F7DC-2700-2E12728D852C}"/>
              </a:ext>
            </a:extLst>
          </p:cNvPr>
          <p:cNvSpPr>
            <a:spLocks noGrp="1"/>
          </p:cNvSpPr>
          <p:nvPr>
            <p:ph type="title"/>
          </p:nvPr>
        </p:nvSpPr>
        <p:spPr/>
        <p:txBody>
          <a:bodyPr/>
          <a:lstStyle/>
          <a:p>
            <a:r>
              <a:rPr lang="en-GB" b="0" i="0" dirty="0">
                <a:solidFill>
                  <a:schemeClr val="bg1"/>
                </a:solidFill>
                <a:effectLst/>
                <a:latin typeface="erdana"/>
              </a:rPr>
              <a:t>Dictionary</a:t>
            </a:r>
            <a:br>
              <a:rPr lang="en-GB" b="0" i="0" dirty="0">
                <a:solidFill>
                  <a:schemeClr val="bg1"/>
                </a:solidFill>
                <a:effectLst/>
                <a:latin typeface="erdana"/>
              </a:rPr>
            </a:br>
            <a:endParaRPr lang="en-GB" dirty="0">
              <a:solidFill>
                <a:schemeClr val="bg1"/>
              </a:solidFill>
            </a:endParaRPr>
          </a:p>
        </p:txBody>
      </p:sp>
      <p:sp>
        <p:nvSpPr>
          <p:cNvPr id="3" name="Content Placeholder 2">
            <a:extLst>
              <a:ext uri="{FF2B5EF4-FFF2-40B4-BE49-F238E27FC236}">
                <a16:creationId xmlns:a16="http://schemas.microsoft.com/office/drawing/2014/main" id="{A6139D91-230E-CB7D-C790-436E63A1645D}"/>
              </a:ext>
            </a:extLst>
          </p:cNvPr>
          <p:cNvSpPr>
            <a:spLocks noGrp="1"/>
          </p:cNvSpPr>
          <p:nvPr>
            <p:ph idx="1"/>
          </p:nvPr>
        </p:nvSpPr>
        <p:spPr/>
        <p:txBody>
          <a:bodyPr/>
          <a:lstStyle/>
          <a:p>
            <a:r>
              <a:rPr lang="en-US" b="0" i="0" dirty="0">
                <a:solidFill>
                  <a:srgbClr val="333333"/>
                </a:solidFill>
                <a:effectLst/>
                <a:latin typeface="inter-regular"/>
              </a:rPr>
              <a:t>Dictionary is an unordered set of a key-value pair of items. It is like an associative array or a hash table where each key stores a specific value. Key can hold any primitive data type, whereas value is an arbitrary Python object.</a:t>
            </a:r>
          </a:p>
          <a:p>
            <a:r>
              <a:rPr lang="en-US" b="0" i="0" dirty="0">
                <a:solidFill>
                  <a:srgbClr val="333333"/>
                </a:solidFill>
                <a:effectLst/>
                <a:latin typeface="inter-regular"/>
              </a:rPr>
              <a:t>The items in the dictionary are separated with the comma (,) and enclosed in the curly braces {}.</a:t>
            </a:r>
          </a:p>
          <a:p>
            <a:r>
              <a:rPr lang="en-US" dirty="0">
                <a:solidFill>
                  <a:srgbClr val="333333"/>
                </a:solidFill>
                <a:latin typeface="inter-regular"/>
              </a:rPr>
              <a:t>Indexing starts with 1</a:t>
            </a:r>
            <a:endParaRPr lang="en-GB" dirty="0"/>
          </a:p>
        </p:txBody>
      </p:sp>
    </p:spTree>
    <p:extLst>
      <p:ext uri="{BB962C8B-B14F-4D97-AF65-F5344CB8AC3E}">
        <p14:creationId xmlns:p14="http://schemas.microsoft.com/office/powerpoint/2010/main" val="5043701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B3B1C-18AC-1C66-05D6-A821EB4C60DA}"/>
              </a:ext>
            </a:extLst>
          </p:cNvPr>
          <p:cNvSpPr>
            <a:spLocks noGrp="1"/>
          </p:cNvSpPr>
          <p:nvPr>
            <p:ph type="title"/>
          </p:nvPr>
        </p:nvSpPr>
        <p:spPr/>
        <p:txBody>
          <a:bodyPr/>
          <a:lstStyle/>
          <a:p>
            <a:r>
              <a:rPr lang="en-GB" dirty="0"/>
              <a:t>Try these examples</a:t>
            </a:r>
          </a:p>
        </p:txBody>
      </p:sp>
      <p:pic>
        <p:nvPicPr>
          <p:cNvPr id="5" name="Content Placeholder 4">
            <a:extLst>
              <a:ext uri="{FF2B5EF4-FFF2-40B4-BE49-F238E27FC236}">
                <a16:creationId xmlns:a16="http://schemas.microsoft.com/office/drawing/2014/main" id="{93F9263E-74B2-B766-6E3D-B64EBE5B39C6}"/>
              </a:ext>
            </a:extLst>
          </p:cNvPr>
          <p:cNvPicPr>
            <a:picLocks noGrp="1" noChangeAspect="1"/>
          </p:cNvPicPr>
          <p:nvPr>
            <p:ph idx="1"/>
          </p:nvPr>
        </p:nvPicPr>
        <p:blipFill>
          <a:blip r:embed="rId2"/>
          <a:stretch>
            <a:fillRect/>
          </a:stretch>
        </p:blipFill>
        <p:spPr>
          <a:xfrm>
            <a:off x="1669887" y="2260121"/>
            <a:ext cx="7144060" cy="4451230"/>
          </a:xfrm>
        </p:spPr>
      </p:pic>
    </p:spTree>
    <p:extLst>
      <p:ext uri="{BB962C8B-B14F-4D97-AF65-F5344CB8AC3E}">
        <p14:creationId xmlns:p14="http://schemas.microsoft.com/office/powerpoint/2010/main" val="18981976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96D32-BE0E-0CF9-9758-C07AD8CDB834}"/>
              </a:ext>
            </a:extLst>
          </p:cNvPr>
          <p:cNvSpPr>
            <a:spLocks noGrp="1"/>
          </p:cNvSpPr>
          <p:nvPr>
            <p:ph type="title"/>
          </p:nvPr>
        </p:nvSpPr>
        <p:spPr/>
        <p:txBody>
          <a:bodyPr/>
          <a:lstStyle/>
          <a:p>
            <a:r>
              <a:rPr lang="en-GB" dirty="0"/>
              <a:t>Output</a:t>
            </a:r>
          </a:p>
        </p:txBody>
      </p:sp>
      <p:pic>
        <p:nvPicPr>
          <p:cNvPr id="5" name="Content Placeholder 4">
            <a:extLst>
              <a:ext uri="{FF2B5EF4-FFF2-40B4-BE49-F238E27FC236}">
                <a16:creationId xmlns:a16="http://schemas.microsoft.com/office/drawing/2014/main" id="{4F9595CA-E9F8-48ED-111E-DB2A07C5D427}"/>
              </a:ext>
            </a:extLst>
          </p:cNvPr>
          <p:cNvPicPr>
            <a:picLocks noGrp="1" noChangeAspect="1"/>
          </p:cNvPicPr>
          <p:nvPr>
            <p:ph idx="1"/>
          </p:nvPr>
        </p:nvPicPr>
        <p:blipFill>
          <a:blip r:embed="rId2"/>
          <a:stretch>
            <a:fillRect/>
          </a:stretch>
        </p:blipFill>
        <p:spPr>
          <a:xfrm>
            <a:off x="841312" y="2976114"/>
            <a:ext cx="7873432" cy="2224582"/>
          </a:xfrm>
        </p:spPr>
      </p:pic>
    </p:spTree>
    <p:extLst>
      <p:ext uri="{BB962C8B-B14F-4D97-AF65-F5344CB8AC3E}">
        <p14:creationId xmlns:p14="http://schemas.microsoft.com/office/powerpoint/2010/main" val="39618347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DE5C3-C1E2-8D68-B39E-999F765B3841}"/>
              </a:ext>
            </a:extLst>
          </p:cNvPr>
          <p:cNvSpPr>
            <a:spLocks noGrp="1"/>
          </p:cNvSpPr>
          <p:nvPr>
            <p:ph type="title"/>
          </p:nvPr>
        </p:nvSpPr>
        <p:spPr/>
        <p:txBody>
          <a:bodyPr/>
          <a:lstStyle/>
          <a:p>
            <a:r>
              <a:rPr lang="en-US" b="0" i="0" dirty="0">
                <a:solidFill>
                  <a:schemeClr val="bg1"/>
                </a:solidFill>
                <a:effectLst/>
                <a:latin typeface="erdana"/>
              </a:rPr>
              <a:t>Boolean</a:t>
            </a:r>
            <a:br>
              <a:rPr lang="en-US" b="0" i="0" dirty="0">
                <a:solidFill>
                  <a:schemeClr val="bg1"/>
                </a:solidFill>
                <a:effectLst/>
                <a:latin typeface="erdana"/>
              </a:rPr>
            </a:br>
            <a:endParaRPr lang="en-GB" dirty="0">
              <a:solidFill>
                <a:schemeClr val="bg1"/>
              </a:solidFill>
            </a:endParaRPr>
          </a:p>
        </p:txBody>
      </p:sp>
      <p:sp>
        <p:nvSpPr>
          <p:cNvPr id="3" name="Content Placeholder 2">
            <a:extLst>
              <a:ext uri="{FF2B5EF4-FFF2-40B4-BE49-F238E27FC236}">
                <a16:creationId xmlns:a16="http://schemas.microsoft.com/office/drawing/2014/main" id="{B6061B22-B932-3A82-20AD-C7A6D47FF87A}"/>
              </a:ext>
            </a:extLst>
          </p:cNvPr>
          <p:cNvSpPr>
            <a:spLocks noGrp="1"/>
          </p:cNvSpPr>
          <p:nvPr>
            <p:ph idx="1"/>
          </p:nvPr>
        </p:nvSpPr>
        <p:spPr/>
        <p:txBody>
          <a:bodyPr/>
          <a:lstStyle/>
          <a:p>
            <a:pPr algn="just"/>
            <a:r>
              <a:rPr lang="en-US" b="0" i="0" dirty="0">
                <a:solidFill>
                  <a:srgbClr val="333333"/>
                </a:solidFill>
                <a:effectLst/>
                <a:latin typeface="inter-regular"/>
              </a:rPr>
              <a:t>Boolean type provides two built-in values, True and False. These values are used to determine the given statement true or false. It denotes by the class bool. True can be represented by any non-zero value or 'T' whereas false can be represented by the 0 or 'F'. Consider the following example.</a:t>
            </a:r>
          </a:p>
          <a:p>
            <a:endParaRPr lang="en-GB" dirty="0"/>
          </a:p>
        </p:txBody>
      </p:sp>
      <p:pic>
        <p:nvPicPr>
          <p:cNvPr id="5" name="Picture 4">
            <a:extLst>
              <a:ext uri="{FF2B5EF4-FFF2-40B4-BE49-F238E27FC236}">
                <a16:creationId xmlns:a16="http://schemas.microsoft.com/office/drawing/2014/main" id="{D6EA7E1B-BC7D-6298-301A-A029E941CA8B}"/>
              </a:ext>
            </a:extLst>
          </p:cNvPr>
          <p:cNvPicPr>
            <a:picLocks noChangeAspect="1"/>
          </p:cNvPicPr>
          <p:nvPr/>
        </p:nvPicPr>
        <p:blipFill>
          <a:blip r:embed="rId2"/>
          <a:stretch>
            <a:fillRect/>
          </a:stretch>
        </p:blipFill>
        <p:spPr>
          <a:xfrm>
            <a:off x="1349726" y="4108528"/>
            <a:ext cx="4972306" cy="1625684"/>
          </a:xfrm>
          <a:prstGeom prst="rect">
            <a:avLst/>
          </a:prstGeom>
        </p:spPr>
      </p:pic>
      <p:pic>
        <p:nvPicPr>
          <p:cNvPr id="7" name="Picture 6">
            <a:extLst>
              <a:ext uri="{FF2B5EF4-FFF2-40B4-BE49-F238E27FC236}">
                <a16:creationId xmlns:a16="http://schemas.microsoft.com/office/drawing/2014/main" id="{4FE67501-0A4B-2C44-08A1-0EA1B964EEDF}"/>
              </a:ext>
            </a:extLst>
          </p:cNvPr>
          <p:cNvPicPr>
            <a:picLocks noChangeAspect="1"/>
          </p:cNvPicPr>
          <p:nvPr/>
        </p:nvPicPr>
        <p:blipFill>
          <a:blip r:embed="rId3"/>
          <a:stretch>
            <a:fillRect/>
          </a:stretch>
        </p:blipFill>
        <p:spPr>
          <a:xfrm>
            <a:off x="6516804" y="4184732"/>
            <a:ext cx="4940554" cy="1549480"/>
          </a:xfrm>
          <a:prstGeom prst="rect">
            <a:avLst/>
          </a:prstGeom>
        </p:spPr>
      </p:pic>
    </p:spTree>
    <p:extLst>
      <p:ext uri="{BB962C8B-B14F-4D97-AF65-F5344CB8AC3E}">
        <p14:creationId xmlns:p14="http://schemas.microsoft.com/office/powerpoint/2010/main" val="30498972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98068-ACDC-9162-8B96-139C4E6D6818}"/>
              </a:ext>
            </a:extLst>
          </p:cNvPr>
          <p:cNvSpPr>
            <a:spLocks noGrp="1"/>
          </p:cNvSpPr>
          <p:nvPr>
            <p:ph type="title"/>
          </p:nvPr>
        </p:nvSpPr>
        <p:spPr/>
        <p:txBody>
          <a:bodyPr/>
          <a:lstStyle/>
          <a:p>
            <a:r>
              <a:rPr lang="en-US" sz="4000" b="0" i="0" dirty="0">
                <a:solidFill>
                  <a:schemeClr val="bg1"/>
                </a:solidFill>
                <a:effectLst/>
                <a:latin typeface="erdana"/>
              </a:rPr>
              <a:t>Set</a:t>
            </a:r>
            <a:br>
              <a:rPr lang="en-US" b="0" i="0" dirty="0">
                <a:solidFill>
                  <a:srgbClr val="610B4B"/>
                </a:solidFill>
                <a:effectLst/>
                <a:latin typeface="erdana"/>
              </a:rPr>
            </a:br>
            <a:endParaRPr lang="en-GB" dirty="0"/>
          </a:p>
        </p:txBody>
      </p:sp>
      <p:sp>
        <p:nvSpPr>
          <p:cNvPr id="3" name="Content Placeholder 2">
            <a:extLst>
              <a:ext uri="{FF2B5EF4-FFF2-40B4-BE49-F238E27FC236}">
                <a16:creationId xmlns:a16="http://schemas.microsoft.com/office/drawing/2014/main" id="{E074E8FD-7C87-43FB-C8F5-0DE70A81AA27}"/>
              </a:ext>
            </a:extLst>
          </p:cNvPr>
          <p:cNvSpPr>
            <a:spLocks noGrp="1"/>
          </p:cNvSpPr>
          <p:nvPr>
            <p:ph idx="1"/>
          </p:nvPr>
        </p:nvSpPr>
        <p:spPr>
          <a:xfrm>
            <a:off x="1154954" y="2603500"/>
            <a:ext cx="8825659" cy="1537179"/>
          </a:xfrm>
        </p:spPr>
        <p:txBody>
          <a:bodyPr/>
          <a:lstStyle/>
          <a:p>
            <a:pPr algn="just"/>
            <a:r>
              <a:rPr lang="en-US" b="0" i="0" dirty="0">
                <a:solidFill>
                  <a:srgbClr val="333333"/>
                </a:solidFill>
                <a:effectLst/>
                <a:latin typeface="inter-regular"/>
              </a:rPr>
              <a:t>Python Set is the unordered collection of the data type. It is </a:t>
            </a:r>
            <a:r>
              <a:rPr lang="en-US" b="0" i="0" dirty="0" err="1">
                <a:solidFill>
                  <a:srgbClr val="333333"/>
                </a:solidFill>
                <a:effectLst/>
                <a:latin typeface="inter-regular"/>
              </a:rPr>
              <a:t>iterable</a:t>
            </a:r>
            <a:r>
              <a:rPr lang="en-US" b="0" i="0" dirty="0">
                <a:solidFill>
                  <a:srgbClr val="333333"/>
                </a:solidFill>
                <a:effectLst/>
                <a:latin typeface="inter-regular"/>
              </a:rPr>
              <a:t>, mutable(can modify after creation), and has unique elements. In set, the order of the elements is undefined; it may return the changed sequence of the element. The set is created by using a built-in function </a:t>
            </a:r>
            <a:r>
              <a:rPr lang="en-US" b="1" i="0" dirty="0">
                <a:solidFill>
                  <a:srgbClr val="333333"/>
                </a:solidFill>
                <a:effectLst/>
                <a:latin typeface="inter-bold"/>
              </a:rPr>
              <a:t>set(),</a:t>
            </a:r>
            <a:r>
              <a:rPr lang="en-US" b="0" i="0" dirty="0">
                <a:solidFill>
                  <a:srgbClr val="333333"/>
                </a:solidFill>
                <a:effectLst/>
                <a:latin typeface="inter-regular"/>
              </a:rPr>
              <a:t> or a sequence of elements is passed in the curly braces and separated by the comma. It can contain various types of values. Consider the following example.</a:t>
            </a:r>
          </a:p>
          <a:p>
            <a:endParaRPr lang="en-GB" dirty="0"/>
          </a:p>
        </p:txBody>
      </p:sp>
    </p:spTree>
    <p:extLst>
      <p:ext uri="{BB962C8B-B14F-4D97-AF65-F5344CB8AC3E}">
        <p14:creationId xmlns:p14="http://schemas.microsoft.com/office/powerpoint/2010/main" val="12041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C52572B-7127-9F33-1E13-3659CD3FEB67}"/>
              </a:ext>
            </a:extLst>
          </p:cNvPr>
          <p:cNvPicPr>
            <a:picLocks noGrp="1" noChangeAspect="1"/>
          </p:cNvPicPr>
          <p:nvPr>
            <p:ph idx="1"/>
          </p:nvPr>
        </p:nvPicPr>
        <p:blipFill>
          <a:blip r:embed="rId2"/>
          <a:stretch>
            <a:fillRect/>
          </a:stretch>
        </p:blipFill>
        <p:spPr>
          <a:xfrm>
            <a:off x="1164566" y="2406769"/>
            <a:ext cx="9307901" cy="3847381"/>
          </a:xfrm>
        </p:spPr>
      </p:pic>
    </p:spTree>
    <p:extLst>
      <p:ext uri="{BB962C8B-B14F-4D97-AF65-F5344CB8AC3E}">
        <p14:creationId xmlns:p14="http://schemas.microsoft.com/office/powerpoint/2010/main" val="12736350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43A3E-113A-87EE-97DF-D9E92047B394}"/>
              </a:ext>
            </a:extLst>
          </p:cNvPr>
          <p:cNvSpPr>
            <a:spLocks noGrp="1"/>
          </p:cNvSpPr>
          <p:nvPr>
            <p:ph type="title"/>
          </p:nvPr>
        </p:nvSpPr>
        <p:spPr/>
        <p:txBody>
          <a:bodyPr/>
          <a:lstStyle/>
          <a:p>
            <a:r>
              <a:rPr lang="en-GB" dirty="0"/>
              <a:t>Try these example</a:t>
            </a:r>
          </a:p>
        </p:txBody>
      </p:sp>
      <p:pic>
        <p:nvPicPr>
          <p:cNvPr id="5" name="Content Placeholder 4">
            <a:extLst>
              <a:ext uri="{FF2B5EF4-FFF2-40B4-BE49-F238E27FC236}">
                <a16:creationId xmlns:a16="http://schemas.microsoft.com/office/drawing/2014/main" id="{863FA656-4902-8F87-84F2-FAC56EC95329}"/>
              </a:ext>
            </a:extLst>
          </p:cNvPr>
          <p:cNvPicPr>
            <a:picLocks noGrp="1" noChangeAspect="1"/>
          </p:cNvPicPr>
          <p:nvPr>
            <p:ph idx="1"/>
          </p:nvPr>
        </p:nvPicPr>
        <p:blipFill>
          <a:blip r:embed="rId2"/>
          <a:stretch>
            <a:fillRect/>
          </a:stretch>
        </p:blipFill>
        <p:spPr>
          <a:xfrm>
            <a:off x="1233578" y="2326384"/>
            <a:ext cx="4750696" cy="4176496"/>
          </a:xfrm>
        </p:spPr>
      </p:pic>
    </p:spTree>
    <p:extLst>
      <p:ext uri="{BB962C8B-B14F-4D97-AF65-F5344CB8AC3E}">
        <p14:creationId xmlns:p14="http://schemas.microsoft.com/office/powerpoint/2010/main" val="24996729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5C9D4-380F-2758-E79B-C15040824CA4}"/>
              </a:ext>
            </a:extLst>
          </p:cNvPr>
          <p:cNvSpPr>
            <a:spLocks noGrp="1"/>
          </p:cNvSpPr>
          <p:nvPr>
            <p:ph type="title"/>
          </p:nvPr>
        </p:nvSpPr>
        <p:spPr/>
        <p:txBody>
          <a:bodyPr/>
          <a:lstStyle/>
          <a:p>
            <a:r>
              <a:rPr lang="en-GB" dirty="0"/>
              <a:t>PYTHON KEYWORDS</a:t>
            </a:r>
          </a:p>
        </p:txBody>
      </p:sp>
      <p:pic>
        <p:nvPicPr>
          <p:cNvPr id="5" name="Content Placeholder 4">
            <a:extLst>
              <a:ext uri="{FF2B5EF4-FFF2-40B4-BE49-F238E27FC236}">
                <a16:creationId xmlns:a16="http://schemas.microsoft.com/office/drawing/2014/main" id="{B09B1FA9-ADE8-2DEB-7935-FEAD0FBA9EA5}"/>
              </a:ext>
            </a:extLst>
          </p:cNvPr>
          <p:cNvPicPr>
            <a:picLocks noGrp="1" noChangeAspect="1"/>
          </p:cNvPicPr>
          <p:nvPr>
            <p:ph idx="1"/>
          </p:nvPr>
        </p:nvPicPr>
        <p:blipFill>
          <a:blip r:embed="rId2"/>
          <a:stretch>
            <a:fillRect/>
          </a:stretch>
        </p:blipFill>
        <p:spPr>
          <a:xfrm>
            <a:off x="1388853" y="2603499"/>
            <a:ext cx="8527513" cy="3909443"/>
          </a:xfrm>
        </p:spPr>
      </p:pic>
    </p:spTree>
    <p:extLst>
      <p:ext uri="{BB962C8B-B14F-4D97-AF65-F5344CB8AC3E}">
        <p14:creationId xmlns:p14="http://schemas.microsoft.com/office/powerpoint/2010/main" val="21306776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0867B-146F-8C32-0B9E-AAF4E1F70EED}"/>
              </a:ext>
            </a:extLst>
          </p:cNvPr>
          <p:cNvSpPr>
            <a:spLocks noGrp="1"/>
          </p:cNvSpPr>
          <p:nvPr>
            <p:ph type="title"/>
          </p:nvPr>
        </p:nvSpPr>
        <p:spPr/>
        <p:txBody>
          <a:bodyPr/>
          <a:lstStyle/>
          <a:p>
            <a:r>
              <a:rPr lang="en-GB" dirty="0">
                <a:solidFill>
                  <a:schemeClr val="bg1"/>
                </a:solidFill>
              </a:rPr>
              <a:t>Conditional Statement</a:t>
            </a:r>
            <a:br>
              <a:rPr lang="en-GB" dirty="0">
                <a:solidFill>
                  <a:schemeClr val="bg1"/>
                </a:solidFill>
              </a:rPr>
            </a:br>
            <a:r>
              <a:rPr lang="en-GB" b="0" i="0" dirty="0">
                <a:solidFill>
                  <a:schemeClr val="bg1"/>
                </a:solidFill>
                <a:effectLst/>
                <a:latin typeface="erdana"/>
              </a:rPr>
              <a:t>The if statement</a:t>
            </a:r>
            <a:br>
              <a:rPr lang="en-GB" b="0" i="0" dirty="0">
                <a:solidFill>
                  <a:schemeClr val="bg1"/>
                </a:solidFill>
                <a:effectLst/>
                <a:latin typeface="erdana"/>
              </a:rPr>
            </a:br>
            <a:endParaRPr lang="en-GB" dirty="0">
              <a:solidFill>
                <a:schemeClr val="bg1"/>
              </a:solidFill>
            </a:endParaRPr>
          </a:p>
        </p:txBody>
      </p:sp>
      <p:sp>
        <p:nvSpPr>
          <p:cNvPr id="3" name="Content Placeholder 2">
            <a:extLst>
              <a:ext uri="{FF2B5EF4-FFF2-40B4-BE49-F238E27FC236}">
                <a16:creationId xmlns:a16="http://schemas.microsoft.com/office/drawing/2014/main" id="{511E5A21-6C15-6B11-BDB4-0C984E626A85}"/>
              </a:ext>
            </a:extLst>
          </p:cNvPr>
          <p:cNvSpPr>
            <a:spLocks noGrp="1"/>
          </p:cNvSpPr>
          <p:nvPr>
            <p:ph idx="1"/>
          </p:nvPr>
        </p:nvSpPr>
        <p:spPr/>
        <p:txBody>
          <a:bodyPr/>
          <a:lstStyle/>
          <a:p>
            <a:r>
              <a:rPr lang="en-US" b="0" i="0" dirty="0">
                <a:solidFill>
                  <a:srgbClr val="333333"/>
                </a:solidFill>
                <a:effectLst/>
                <a:latin typeface="inter-regular"/>
              </a:rPr>
              <a:t>The if statement is used to test a particular condition and if the condition is true, it executes a block of code known as if-block. The condition of if statement can be any valid logical expression which can be either evaluated to true or false.</a:t>
            </a:r>
          </a:p>
          <a:p>
            <a:endParaRPr lang="en-GB" dirty="0"/>
          </a:p>
        </p:txBody>
      </p:sp>
      <p:pic>
        <p:nvPicPr>
          <p:cNvPr id="5" name="Picture 4">
            <a:extLst>
              <a:ext uri="{FF2B5EF4-FFF2-40B4-BE49-F238E27FC236}">
                <a16:creationId xmlns:a16="http://schemas.microsoft.com/office/drawing/2014/main" id="{05595A98-F1DC-0B9A-5E2F-40EC650FCDC6}"/>
              </a:ext>
            </a:extLst>
          </p:cNvPr>
          <p:cNvPicPr>
            <a:picLocks noChangeAspect="1"/>
          </p:cNvPicPr>
          <p:nvPr/>
        </p:nvPicPr>
        <p:blipFill>
          <a:blip r:embed="rId2"/>
          <a:stretch>
            <a:fillRect/>
          </a:stretch>
        </p:blipFill>
        <p:spPr>
          <a:xfrm>
            <a:off x="933713" y="3795622"/>
            <a:ext cx="3733992" cy="2932981"/>
          </a:xfrm>
          <a:prstGeom prst="rect">
            <a:avLst/>
          </a:prstGeom>
        </p:spPr>
      </p:pic>
      <p:pic>
        <p:nvPicPr>
          <p:cNvPr id="7" name="Picture 6">
            <a:extLst>
              <a:ext uri="{FF2B5EF4-FFF2-40B4-BE49-F238E27FC236}">
                <a16:creationId xmlns:a16="http://schemas.microsoft.com/office/drawing/2014/main" id="{6880BE21-49AB-F8C8-8818-6720E0019926}"/>
              </a:ext>
            </a:extLst>
          </p:cNvPr>
          <p:cNvPicPr>
            <a:picLocks noChangeAspect="1"/>
          </p:cNvPicPr>
          <p:nvPr/>
        </p:nvPicPr>
        <p:blipFill>
          <a:blip r:embed="rId3"/>
          <a:stretch>
            <a:fillRect/>
          </a:stretch>
        </p:blipFill>
        <p:spPr>
          <a:xfrm>
            <a:off x="5157448" y="4811127"/>
            <a:ext cx="2705239" cy="1073205"/>
          </a:xfrm>
          <a:prstGeom prst="rect">
            <a:avLst/>
          </a:prstGeom>
        </p:spPr>
      </p:pic>
    </p:spTree>
    <p:extLst>
      <p:ext uri="{BB962C8B-B14F-4D97-AF65-F5344CB8AC3E}">
        <p14:creationId xmlns:p14="http://schemas.microsoft.com/office/powerpoint/2010/main" val="6447940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20968-3C76-2C92-7A04-6049C4D25645}"/>
              </a:ext>
            </a:extLst>
          </p:cNvPr>
          <p:cNvSpPr>
            <a:spLocks noGrp="1"/>
          </p:cNvSpPr>
          <p:nvPr>
            <p:ph type="title"/>
          </p:nvPr>
        </p:nvSpPr>
        <p:spPr/>
        <p:txBody>
          <a:bodyPr/>
          <a:lstStyle/>
          <a:p>
            <a:r>
              <a:rPr lang="en-GB" dirty="0"/>
              <a:t>Try</a:t>
            </a:r>
          </a:p>
        </p:txBody>
      </p:sp>
      <p:pic>
        <p:nvPicPr>
          <p:cNvPr id="5" name="Content Placeholder 4">
            <a:extLst>
              <a:ext uri="{FF2B5EF4-FFF2-40B4-BE49-F238E27FC236}">
                <a16:creationId xmlns:a16="http://schemas.microsoft.com/office/drawing/2014/main" id="{84E9C0C5-BC18-6500-60B7-115895DF41BE}"/>
              </a:ext>
            </a:extLst>
          </p:cNvPr>
          <p:cNvPicPr>
            <a:picLocks noGrp="1" noChangeAspect="1"/>
          </p:cNvPicPr>
          <p:nvPr>
            <p:ph idx="1"/>
          </p:nvPr>
        </p:nvPicPr>
        <p:blipFill>
          <a:blip r:embed="rId2"/>
          <a:stretch>
            <a:fillRect/>
          </a:stretch>
        </p:blipFill>
        <p:spPr>
          <a:xfrm>
            <a:off x="881028" y="2493034"/>
            <a:ext cx="4527371" cy="4211175"/>
          </a:xfrm>
        </p:spPr>
      </p:pic>
      <p:pic>
        <p:nvPicPr>
          <p:cNvPr id="7" name="Picture 6">
            <a:extLst>
              <a:ext uri="{FF2B5EF4-FFF2-40B4-BE49-F238E27FC236}">
                <a16:creationId xmlns:a16="http://schemas.microsoft.com/office/drawing/2014/main" id="{96DE3AE0-C7E4-B93E-2424-C40DC977CB0A}"/>
              </a:ext>
            </a:extLst>
          </p:cNvPr>
          <p:cNvPicPr>
            <a:picLocks noChangeAspect="1"/>
          </p:cNvPicPr>
          <p:nvPr/>
        </p:nvPicPr>
        <p:blipFill>
          <a:blip r:embed="rId3"/>
          <a:stretch>
            <a:fillRect/>
          </a:stretch>
        </p:blipFill>
        <p:spPr>
          <a:xfrm>
            <a:off x="5799162" y="2493034"/>
            <a:ext cx="5087373" cy="4211175"/>
          </a:xfrm>
          <a:prstGeom prst="rect">
            <a:avLst/>
          </a:prstGeom>
        </p:spPr>
      </p:pic>
    </p:spTree>
    <p:extLst>
      <p:ext uri="{BB962C8B-B14F-4D97-AF65-F5344CB8AC3E}">
        <p14:creationId xmlns:p14="http://schemas.microsoft.com/office/powerpoint/2010/main" val="30393089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A3066-47F1-EE46-8940-184BB142B640}"/>
              </a:ext>
            </a:extLst>
          </p:cNvPr>
          <p:cNvSpPr>
            <a:spLocks noGrp="1"/>
          </p:cNvSpPr>
          <p:nvPr>
            <p:ph type="title"/>
          </p:nvPr>
        </p:nvSpPr>
        <p:spPr/>
        <p:txBody>
          <a:bodyPr/>
          <a:lstStyle/>
          <a:p>
            <a:r>
              <a:rPr lang="en-GB" b="0" i="0" dirty="0">
                <a:solidFill>
                  <a:schemeClr val="bg1"/>
                </a:solidFill>
                <a:effectLst/>
                <a:latin typeface="erdana"/>
              </a:rPr>
              <a:t>The if-else statement</a:t>
            </a:r>
            <a:br>
              <a:rPr lang="en-GB" b="0" i="0" dirty="0">
                <a:solidFill>
                  <a:schemeClr val="bg1"/>
                </a:solidFill>
                <a:effectLst/>
                <a:latin typeface="erdana"/>
              </a:rPr>
            </a:br>
            <a:endParaRPr lang="en-GB" dirty="0">
              <a:solidFill>
                <a:schemeClr val="bg1"/>
              </a:solidFill>
            </a:endParaRPr>
          </a:p>
        </p:txBody>
      </p:sp>
      <p:sp>
        <p:nvSpPr>
          <p:cNvPr id="3" name="Content Placeholder 2">
            <a:extLst>
              <a:ext uri="{FF2B5EF4-FFF2-40B4-BE49-F238E27FC236}">
                <a16:creationId xmlns:a16="http://schemas.microsoft.com/office/drawing/2014/main" id="{7DCFECEF-395F-076E-1D91-8F3EA9DFB5BA}"/>
              </a:ext>
            </a:extLst>
          </p:cNvPr>
          <p:cNvSpPr>
            <a:spLocks noGrp="1"/>
          </p:cNvSpPr>
          <p:nvPr>
            <p:ph idx="1"/>
          </p:nvPr>
        </p:nvSpPr>
        <p:spPr>
          <a:xfrm>
            <a:off x="1154954" y="2320505"/>
            <a:ext cx="8825659" cy="4304581"/>
          </a:xfrm>
        </p:spPr>
        <p:txBody>
          <a:bodyPr/>
          <a:lstStyle/>
          <a:p>
            <a:pPr algn="just"/>
            <a:r>
              <a:rPr lang="en-US" b="0" i="0" dirty="0">
                <a:solidFill>
                  <a:srgbClr val="333333"/>
                </a:solidFill>
                <a:effectLst/>
                <a:latin typeface="inter-regular"/>
              </a:rPr>
              <a:t>The if-else statement provides an else block combined with the if statement which is executed in the false case of the </a:t>
            </a:r>
            <a:r>
              <a:rPr lang="en-US" b="0" i="0" dirty="0" err="1">
                <a:solidFill>
                  <a:srgbClr val="333333"/>
                </a:solidFill>
                <a:effectLst/>
                <a:latin typeface="inter-regular"/>
              </a:rPr>
              <a:t>condition.If</a:t>
            </a:r>
            <a:r>
              <a:rPr lang="en-US" b="0" i="0" dirty="0">
                <a:solidFill>
                  <a:srgbClr val="333333"/>
                </a:solidFill>
                <a:effectLst/>
                <a:latin typeface="inter-regular"/>
              </a:rPr>
              <a:t> the condition is true, then the if-block is executed. Otherwise, the else-block is executed.</a:t>
            </a:r>
          </a:p>
          <a:p>
            <a:endParaRPr lang="en-GB" dirty="0"/>
          </a:p>
        </p:txBody>
      </p:sp>
      <p:pic>
        <p:nvPicPr>
          <p:cNvPr id="5" name="Picture 4">
            <a:extLst>
              <a:ext uri="{FF2B5EF4-FFF2-40B4-BE49-F238E27FC236}">
                <a16:creationId xmlns:a16="http://schemas.microsoft.com/office/drawing/2014/main" id="{36721128-9033-370E-45D8-F83A91C154D5}"/>
              </a:ext>
            </a:extLst>
          </p:cNvPr>
          <p:cNvPicPr>
            <a:picLocks noChangeAspect="1"/>
          </p:cNvPicPr>
          <p:nvPr/>
        </p:nvPicPr>
        <p:blipFill>
          <a:blip r:embed="rId2"/>
          <a:stretch>
            <a:fillRect/>
          </a:stretch>
        </p:blipFill>
        <p:spPr>
          <a:xfrm>
            <a:off x="707321" y="3597215"/>
            <a:ext cx="4083260" cy="3157269"/>
          </a:xfrm>
          <a:prstGeom prst="rect">
            <a:avLst/>
          </a:prstGeom>
        </p:spPr>
      </p:pic>
      <p:pic>
        <p:nvPicPr>
          <p:cNvPr id="7" name="Picture 6">
            <a:extLst>
              <a:ext uri="{FF2B5EF4-FFF2-40B4-BE49-F238E27FC236}">
                <a16:creationId xmlns:a16="http://schemas.microsoft.com/office/drawing/2014/main" id="{8F502935-61DD-07AC-C8C1-323580A173B8}"/>
              </a:ext>
            </a:extLst>
          </p:cNvPr>
          <p:cNvPicPr>
            <a:picLocks noChangeAspect="1"/>
          </p:cNvPicPr>
          <p:nvPr/>
        </p:nvPicPr>
        <p:blipFill>
          <a:blip r:embed="rId3"/>
          <a:stretch>
            <a:fillRect/>
          </a:stretch>
        </p:blipFill>
        <p:spPr>
          <a:xfrm>
            <a:off x="5037895" y="4534819"/>
            <a:ext cx="4324572" cy="1549480"/>
          </a:xfrm>
          <a:prstGeom prst="rect">
            <a:avLst/>
          </a:prstGeom>
        </p:spPr>
      </p:pic>
    </p:spTree>
    <p:extLst>
      <p:ext uri="{BB962C8B-B14F-4D97-AF65-F5344CB8AC3E}">
        <p14:creationId xmlns:p14="http://schemas.microsoft.com/office/powerpoint/2010/main" val="1632353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E3704-6AB2-6718-FB66-171ECBA5FF6B}"/>
              </a:ext>
            </a:extLst>
          </p:cNvPr>
          <p:cNvSpPr>
            <a:spLocks noGrp="1"/>
          </p:cNvSpPr>
          <p:nvPr>
            <p:ph type="title"/>
          </p:nvPr>
        </p:nvSpPr>
        <p:spPr/>
        <p:txBody>
          <a:bodyPr/>
          <a:lstStyle/>
          <a:p>
            <a:r>
              <a:rPr lang="en-GB" dirty="0"/>
              <a:t>Try these</a:t>
            </a:r>
          </a:p>
        </p:txBody>
      </p:sp>
      <p:pic>
        <p:nvPicPr>
          <p:cNvPr id="5" name="Content Placeholder 4">
            <a:extLst>
              <a:ext uri="{FF2B5EF4-FFF2-40B4-BE49-F238E27FC236}">
                <a16:creationId xmlns:a16="http://schemas.microsoft.com/office/drawing/2014/main" id="{A103FC82-8D3B-5992-BDE7-7C13B9687D82}"/>
              </a:ext>
            </a:extLst>
          </p:cNvPr>
          <p:cNvPicPr>
            <a:picLocks noGrp="1" noChangeAspect="1"/>
          </p:cNvPicPr>
          <p:nvPr>
            <p:ph idx="1"/>
          </p:nvPr>
        </p:nvPicPr>
        <p:blipFill>
          <a:blip r:embed="rId2"/>
          <a:stretch>
            <a:fillRect/>
          </a:stretch>
        </p:blipFill>
        <p:spPr>
          <a:xfrm>
            <a:off x="607690" y="2655590"/>
            <a:ext cx="5033986" cy="3779715"/>
          </a:xfrm>
        </p:spPr>
      </p:pic>
      <p:pic>
        <p:nvPicPr>
          <p:cNvPr id="7" name="Picture 6">
            <a:extLst>
              <a:ext uri="{FF2B5EF4-FFF2-40B4-BE49-F238E27FC236}">
                <a16:creationId xmlns:a16="http://schemas.microsoft.com/office/drawing/2014/main" id="{B487DA63-1DB7-91B1-3AB5-FBD5E7CF3527}"/>
              </a:ext>
            </a:extLst>
          </p:cNvPr>
          <p:cNvPicPr>
            <a:picLocks noChangeAspect="1"/>
          </p:cNvPicPr>
          <p:nvPr/>
        </p:nvPicPr>
        <p:blipFill>
          <a:blip r:embed="rId3"/>
          <a:stretch>
            <a:fillRect/>
          </a:stretch>
        </p:blipFill>
        <p:spPr>
          <a:xfrm>
            <a:off x="5735916" y="2582562"/>
            <a:ext cx="5996009" cy="3956261"/>
          </a:xfrm>
          <a:prstGeom prst="rect">
            <a:avLst/>
          </a:prstGeom>
        </p:spPr>
      </p:pic>
    </p:spTree>
    <p:extLst>
      <p:ext uri="{BB962C8B-B14F-4D97-AF65-F5344CB8AC3E}">
        <p14:creationId xmlns:p14="http://schemas.microsoft.com/office/powerpoint/2010/main" val="36280441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6B354-E485-3732-AB06-96FB687F2BAC}"/>
              </a:ext>
            </a:extLst>
          </p:cNvPr>
          <p:cNvSpPr>
            <a:spLocks noGrp="1"/>
          </p:cNvSpPr>
          <p:nvPr>
            <p:ph type="title"/>
          </p:nvPr>
        </p:nvSpPr>
        <p:spPr/>
        <p:txBody>
          <a:bodyPr/>
          <a:lstStyle/>
          <a:p>
            <a:r>
              <a:rPr lang="en-GB" b="0" i="0" dirty="0">
                <a:solidFill>
                  <a:schemeClr val="bg1"/>
                </a:solidFill>
                <a:effectLst/>
                <a:latin typeface="erdana"/>
              </a:rPr>
              <a:t>The </a:t>
            </a:r>
            <a:r>
              <a:rPr lang="en-GB" b="0" i="0" dirty="0" err="1">
                <a:solidFill>
                  <a:schemeClr val="bg1"/>
                </a:solidFill>
                <a:effectLst/>
                <a:latin typeface="erdana"/>
              </a:rPr>
              <a:t>elif</a:t>
            </a:r>
            <a:r>
              <a:rPr lang="en-GB" b="0" i="0" dirty="0">
                <a:solidFill>
                  <a:schemeClr val="bg1"/>
                </a:solidFill>
                <a:effectLst/>
                <a:latin typeface="erdana"/>
              </a:rPr>
              <a:t> statement</a:t>
            </a:r>
            <a:br>
              <a:rPr lang="en-GB" b="0" i="0" dirty="0">
                <a:solidFill>
                  <a:schemeClr val="bg1"/>
                </a:solidFill>
                <a:effectLst/>
                <a:latin typeface="erdana"/>
              </a:rPr>
            </a:br>
            <a:endParaRPr lang="en-GB" dirty="0">
              <a:solidFill>
                <a:schemeClr val="bg1"/>
              </a:solidFill>
            </a:endParaRPr>
          </a:p>
        </p:txBody>
      </p:sp>
      <p:sp>
        <p:nvSpPr>
          <p:cNvPr id="3" name="Content Placeholder 2">
            <a:extLst>
              <a:ext uri="{FF2B5EF4-FFF2-40B4-BE49-F238E27FC236}">
                <a16:creationId xmlns:a16="http://schemas.microsoft.com/office/drawing/2014/main" id="{A8460C1B-79F3-1BE9-9E41-5C4A472F7915}"/>
              </a:ext>
            </a:extLst>
          </p:cNvPr>
          <p:cNvSpPr>
            <a:spLocks noGrp="1"/>
          </p:cNvSpPr>
          <p:nvPr>
            <p:ph idx="1"/>
          </p:nvPr>
        </p:nvSpPr>
        <p:spPr>
          <a:xfrm>
            <a:off x="1154954" y="2286000"/>
            <a:ext cx="8825659" cy="3733800"/>
          </a:xfrm>
        </p:spPr>
        <p:txBody>
          <a:bodyPr/>
          <a:lstStyle/>
          <a:p>
            <a:r>
              <a:rPr lang="en-US" b="0" i="0" dirty="0">
                <a:solidFill>
                  <a:srgbClr val="333333"/>
                </a:solidFill>
                <a:effectLst/>
                <a:latin typeface="inter-regular"/>
              </a:rPr>
              <a:t>The </a:t>
            </a:r>
            <a:r>
              <a:rPr lang="en-US" b="0" i="0" dirty="0" err="1">
                <a:solidFill>
                  <a:srgbClr val="333333"/>
                </a:solidFill>
                <a:effectLst/>
                <a:latin typeface="inter-regular"/>
              </a:rPr>
              <a:t>elif</a:t>
            </a:r>
            <a:r>
              <a:rPr lang="en-US" b="0" i="0" dirty="0">
                <a:solidFill>
                  <a:srgbClr val="333333"/>
                </a:solidFill>
                <a:effectLst/>
                <a:latin typeface="inter-regular"/>
              </a:rPr>
              <a:t> statement enables us to check multiple conditions and execute the specific block of statements depending upon the true condition among them. </a:t>
            </a:r>
            <a:endParaRPr lang="en-GB" dirty="0"/>
          </a:p>
        </p:txBody>
      </p:sp>
      <p:pic>
        <p:nvPicPr>
          <p:cNvPr id="5" name="Picture 4">
            <a:extLst>
              <a:ext uri="{FF2B5EF4-FFF2-40B4-BE49-F238E27FC236}">
                <a16:creationId xmlns:a16="http://schemas.microsoft.com/office/drawing/2014/main" id="{E38455A7-A0A6-1A01-502F-560EF4E8F5D2}"/>
              </a:ext>
            </a:extLst>
          </p:cNvPr>
          <p:cNvPicPr>
            <a:picLocks noChangeAspect="1"/>
          </p:cNvPicPr>
          <p:nvPr/>
        </p:nvPicPr>
        <p:blipFill>
          <a:blip r:embed="rId2"/>
          <a:stretch>
            <a:fillRect/>
          </a:stretch>
        </p:blipFill>
        <p:spPr>
          <a:xfrm>
            <a:off x="1154954" y="3030543"/>
            <a:ext cx="4219303" cy="3264068"/>
          </a:xfrm>
          <a:prstGeom prst="rect">
            <a:avLst/>
          </a:prstGeom>
        </p:spPr>
      </p:pic>
      <p:pic>
        <p:nvPicPr>
          <p:cNvPr id="7" name="Picture 6">
            <a:extLst>
              <a:ext uri="{FF2B5EF4-FFF2-40B4-BE49-F238E27FC236}">
                <a16:creationId xmlns:a16="http://schemas.microsoft.com/office/drawing/2014/main" id="{5281F5B1-FBBA-E79B-C441-A20E7043C586}"/>
              </a:ext>
            </a:extLst>
          </p:cNvPr>
          <p:cNvPicPr>
            <a:picLocks noChangeAspect="1"/>
          </p:cNvPicPr>
          <p:nvPr/>
        </p:nvPicPr>
        <p:blipFill>
          <a:blip r:embed="rId3"/>
          <a:stretch>
            <a:fillRect/>
          </a:stretch>
        </p:blipFill>
        <p:spPr>
          <a:xfrm>
            <a:off x="6096000" y="3030542"/>
            <a:ext cx="4324572" cy="3264069"/>
          </a:xfrm>
          <a:prstGeom prst="rect">
            <a:avLst/>
          </a:prstGeom>
        </p:spPr>
      </p:pic>
    </p:spTree>
    <p:extLst>
      <p:ext uri="{BB962C8B-B14F-4D97-AF65-F5344CB8AC3E}">
        <p14:creationId xmlns:p14="http://schemas.microsoft.com/office/powerpoint/2010/main" val="24326306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213EC-B569-5AAE-32BF-3FD82CA73287}"/>
              </a:ext>
            </a:extLst>
          </p:cNvPr>
          <p:cNvSpPr>
            <a:spLocks noGrp="1"/>
          </p:cNvSpPr>
          <p:nvPr>
            <p:ph type="title"/>
          </p:nvPr>
        </p:nvSpPr>
        <p:spPr/>
        <p:txBody>
          <a:bodyPr/>
          <a:lstStyle/>
          <a:p>
            <a:r>
              <a:rPr lang="en-GB" dirty="0"/>
              <a:t>Try these</a:t>
            </a:r>
          </a:p>
        </p:txBody>
      </p:sp>
      <p:pic>
        <p:nvPicPr>
          <p:cNvPr id="5" name="Content Placeholder 4">
            <a:extLst>
              <a:ext uri="{FF2B5EF4-FFF2-40B4-BE49-F238E27FC236}">
                <a16:creationId xmlns:a16="http://schemas.microsoft.com/office/drawing/2014/main" id="{FF26E98E-AA75-19E2-67C1-6A42693F374D}"/>
              </a:ext>
            </a:extLst>
          </p:cNvPr>
          <p:cNvPicPr>
            <a:picLocks noGrp="1" noChangeAspect="1"/>
          </p:cNvPicPr>
          <p:nvPr>
            <p:ph idx="1"/>
          </p:nvPr>
        </p:nvPicPr>
        <p:blipFill>
          <a:blip r:embed="rId2"/>
          <a:stretch>
            <a:fillRect/>
          </a:stretch>
        </p:blipFill>
        <p:spPr>
          <a:xfrm>
            <a:off x="812533" y="2620753"/>
            <a:ext cx="5663865" cy="3416300"/>
          </a:xfrm>
        </p:spPr>
      </p:pic>
    </p:spTree>
    <p:extLst>
      <p:ext uri="{BB962C8B-B14F-4D97-AF65-F5344CB8AC3E}">
        <p14:creationId xmlns:p14="http://schemas.microsoft.com/office/powerpoint/2010/main" val="40932293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2F008-AD57-B4A8-57C1-451A8E9BC6B4}"/>
              </a:ext>
            </a:extLst>
          </p:cNvPr>
          <p:cNvSpPr>
            <a:spLocks noGrp="1"/>
          </p:cNvSpPr>
          <p:nvPr>
            <p:ph type="title"/>
          </p:nvPr>
        </p:nvSpPr>
        <p:spPr/>
        <p:txBody>
          <a:bodyPr/>
          <a:lstStyle/>
          <a:p>
            <a:r>
              <a:rPr lang="en-GB" dirty="0"/>
              <a:t>TRY THIS</a:t>
            </a:r>
          </a:p>
        </p:txBody>
      </p:sp>
      <p:sp>
        <p:nvSpPr>
          <p:cNvPr id="3" name="Content Placeholder 2">
            <a:extLst>
              <a:ext uri="{FF2B5EF4-FFF2-40B4-BE49-F238E27FC236}">
                <a16:creationId xmlns:a16="http://schemas.microsoft.com/office/drawing/2014/main" id="{0DCEFBB1-492A-DF78-9730-CE6C86095E86}"/>
              </a:ext>
            </a:extLst>
          </p:cNvPr>
          <p:cNvSpPr>
            <a:spLocks noGrp="1"/>
          </p:cNvSpPr>
          <p:nvPr>
            <p:ph idx="1"/>
          </p:nvPr>
        </p:nvSpPr>
        <p:spPr/>
        <p:txBody>
          <a:bodyPr/>
          <a:lstStyle/>
          <a:p>
            <a:r>
              <a:rPr lang="en-GB" dirty="0"/>
              <a:t>TRY to print grade of a student if</a:t>
            </a:r>
          </a:p>
          <a:p>
            <a:r>
              <a:rPr lang="en-GB" dirty="0"/>
              <a:t>80-85  Grade C</a:t>
            </a:r>
          </a:p>
          <a:p>
            <a:r>
              <a:rPr lang="en-GB" dirty="0"/>
              <a:t>85-95 Grade B</a:t>
            </a:r>
          </a:p>
          <a:p>
            <a:r>
              <a:rPr lang="en-GB" dirty="0"/>
              <a:t>Above 95 Grade A</a:t>
            </a:r>
          </a:p>
          <a:p>
            <a:r>
              <a:rPr lang="en-GB" dirty="0"/>
              <a:t>Else Fail</a:t>
            </a:r>
          </a:p>
        </p:txBody>
      </p:sp>
    </p:spTree>
    <p:extLst>
      <p:ext uri="{BB962C8B-B14F-4D97-AF65-F5344CB8AC3E}">
        <p14:creationId xmlns:p14="http://schemas.microsoft.com/office/powerpoint/2010/main" val="20057334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CAC3B-1A2C-BD57-F0AB-E48ED7EDB6C4}"/>
              </a:ext>
            </a:extLst>
          </p:cNvPr>
          <p:cNvSpPr>
            <a:spLocks noGrp="1"/>
          </p:cNvSpPr>
          <p:nvPr>
            <p:ph type="title"/>
          </p:nvPr>
        </p:nvSpPr>
        <p:spPr/>
        <p:txBody>
          <a:bodyPr/>
          <a:lstStyle/>
          <a:p>
            <a:endParaRPr lang="en-GB"/>
          </a:p>
        </p:txBody>
      </p:sp>
      <p:pic>
        <p:nvPicPr>
          <p:cNvPr id="4" name="Content Placeholder 3">
            <a:extLst>
              <a:ext uri="{FF2B5EF4-FFF2-40B4-BE49-F238E27FC236}">
                <a16:creationId xmlns:a16="http://schemas.microsoft.com/office/drawing/2014/main" id="{2C1AA1F9-6FC1-03A2-E4A6-59666E212CB3}"/>
              </a:ext>
            </a:extLst>
          </p:cNvPr>
          <p:cNvPicPr>
            <a:picLocks noGrp="1" noChangeAspect="1"/>
          </p:cNvPicPr>
          <p:nvPr>
            <p:ph idx="1"/>
          </p:nvPr>
        </p:nvPicPr>
        <p:blipFill>
          <a:blip r:embed="rId2"/>
          <a:stretch>
            <a:fillRect/>
          </a:stretch>
        </p:blipFill>
        <p:spPr>
          <a:xfrm>
            <a:off x="3364593" y="2784396"/>
            <a:ext cx="4407126" cy="3054507"/>
          </a:xfrm>
          <a:prstGeom prst="rect">
            <a:avLst/>
          </a:prstGeom>
        </p:spPr>
      </p:pic>
    </p:spTree>
    <p:extLst>
      <p:ext uri="{BB962C8B-B14F-4D97-AF65-F5344CB8AC3E}">
        <p14:creationId xmlns:p14="http://schemas.microsoft.com/office/powerpoint/2010/main" val="2485942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A938D4A-31AD-5BC1-486D-7A9EF715988D}"/>
              </a:ext>
            </a:extLst>
          </p:cNvPr>
          <p:cNvPicPr>
            <a:picLocks noGrp="1" noChangeAspect="1"/>
          </p:cNvPicPr>
          <p:nvPr>
            <p:ph idx="1"/>
          </p:nvPr>
        </p:nvPicPr>
        <p:blipFill>
          <a:blip r:embed="rId2"/>
          <a:stretch>
            <a:fillRect/>
          </a:stretch>
        </p:blipFill>
        <p:spPr>
          <a:xfrm>
            <a:off x="1595887" y="2406770"/>
            <a:ext cx="8626415" cy="4175185"/>
          </a:xfrm>
        </p:spPr>
      </p:pic>
    </p:spTree>
    <p:extLst>
      <p:ext uri="{BB962C8B-B14F-4D97-AF65-F5344CB8AC3E}">
        <p14:creationId xmlns:p14="http://schemas.microsoft.com/office/powerpoint/2010/main" val="27745383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56558-FD63-B735-26F4-D39B4B8891BE}"/>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4A573785-1BF6-305F-6960-D3AB45D7FF16}"/>
              </a:ext>
            </a:extLst>
          </p:cNvPr>
          <p:cNvSpPr>
            <a:spLocks noGrp="1"/>
          </p:cNvSpPr>
          <p:nvPr>
            <p:ph idx="1"/>
          </p:nvPr>
        </p:nvSpPr>
        <p:spPr/>
        <p:txBody>
          <a:bodyPr/>
          <a:lstStyle/>
          <a:p>
            <a:r>
              <a:rPr lang="en-GB" dirty="0"/>
              <a:t>TRY to find whether no is Prime or not</a:t>
            </a:r>
          </a:p>
          <a:p>
            <a:r>
              <a:rPr lang="en-GB" dirty="0"/>
              <a:t>Try to print the list in reverse order</a:t>
            </a:r>
          </a:p>
          <a:p>
            <a:r>
              <a:rPr lang="en-GB" dirty="0"/>
              <a:t>TRY to calculate the sum of digits of a number</a:t>
            </a:r>
          </a:p>
          <a:p>
            <a:r>
              <a:rPr lang="en-GB" dirty="0"/>
              <a:t>Try to print minimum digit in a number </a:t>
            </a:r>
          </a:p>
        </p:txBody>
      </p:sp>
    </p:spTree>
    <p:extLst>
      <p:ext uri="{BB962C8B-B14F-4D97-AF65-F5344CB8AC3E}">
        <p14:creationId xmlns:p14="http://schemas.microsoft.com/office/powerpoint/2010/main" val="25540125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F4E97-53DB-881B-300C-0DD64BC23E0F}"/>
              </a:ext>
            </a:extLst>
          </p:cNvPr>
          <p:cNvSpPr>
            <a:spLocks noGrp="1"/>
          </p:cNvSpPr>
          <p:nvPr>
            <p:ph type="title"/>
          </p:nvPr>
        </p:nvSpPr>
        <p:spPr/>
        <p:txBody>
          <a:bodyPr/>
          <a:lstStyle/>
          <a:p>
            <a:r>
              <a:rPr lang="en-GB" dirty="0"/>
              <a:t>Python loops</a:t>
            </a:r>
            <a:br>
              <a:rPr lang="en-GB" b="0" i="0" dirty="0">
                <a:solidFill>
                  <a:srgbClr val="610B38"/>
                </a:solidFill>
                <a:effectLst/>
                <a:latin typeface="erdana"/>
              </a:rPr>
            </a:br>
            <a:endParaRPr lang="en-GB" dirty="0"/>
          </a:p>
        </p:txBody>
      </p:sp>
      <p:pic>
        <p:nvPicPr>
          <p:cNvPr id="5" name="Content Placeholder 4">
            <a:extLst>
              <a:ext uri="{FF2B5EF4-FFF2-40B4-BE49-F238E27FC236}">
                <a16:creationId xmlns:a16="http://schemas.microsoft.com/office/drawing/2014/main" id="{EFCC338F-30E9-897F-27E9-CFDD23022B93}"/>
              </a:ext>
            </a:extLst>
          </p:cNvPr>
          <p:cNvPicPr>
            <a:picLocks noGrp="1" noChangeAspect="1"/>
          </p:cNvPicPr>
          <p:nvPr>
            <p:ph idx="1"/>
          </p:nvPr>
        </p:nvPicPr>
        <p:blipFill>
          <a:blip r:embed="rId2"/>
          <a:stretch>
            <a:fillRect/>
          </a:stretch>
        </p:blipFill>
        <p:spPr>
          <a:xfrm>
            <a:off x="1319841" y="2684990"/>
            <a:ext cx="8246853" cy="3716892"/>
          </a:xfrm>
        </p:spPr>
      </p:pic>
    </p:spTree>
    <p:extLst>
      <p:ext uri="{BB962C8B-B14F-4D97-AF65-F5344CB8AC3E}">
        <p14:creationId xmlns:p14="http://schemas.microsoft.com/office/powerpoint/2010/main" val="34054133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1EC8A-A030-173D-4F0E-8AB42AB12426}"/>
              </a:ext>
            </a:extLst>
          </p:cNvPr>
          <p:cNvSpPr>
            <a:spLocks noGrp="1"/>
          </p:cNvSpPr>
          <p:nvPr>
            <p:ph type="title"/>
          </p:nvPr>
        </p:nvSpPr>
        <p:spPr/>
        <p:txBody>
          <a:bodyPr/>
          <a:lstStyle/>
          <a:p>
            <a:r>
              <a:rPr lang="en-GB" dirty="0"/>
              <a:t>FOR LOOP</a:t>
            </a:r>
          </a:p>
        </p:txBody>
      </p:sp>
      <p:pic>
        <p:nvPicPr>
          <p:cNvPr id="5" name="Content Placeholder 4">
            <a:extLst>
              <a:ext uri="{FF2B5EF4-FFF2-40B4-BE49-F238E27FC236}">
                <a16:creationId xmlns:a16="http://schemas.microsoft.com/office/drawing/2014/main" id="{0D523668-C151-3B9A-5E08-AAA1DCF4568F}"/>
              </a:ext>
            </a:extLst>
          </p:cNvPr>
          <p:cNvPicPr>
            <a:picLocks noGrp="1" noChangeAspect="1"/>
          </p:cNvPicPr>
          <p:nvPr>
            <p:ph idx="1"/>
          </p:nvPr>
        </p:nvPicPr>
        <p:blipFill>
          <a:blip r:embed="rId2"/>
          <a:stretch>
            <a:fillRect/>
          </a:stretch>
        </p:blipFill>
        <p:spPr>
          <a:xfrm>
            <a:off x="737087" y="2601126"/>
            <a:ext cx="4266234" cy="1454225"/>
          </a:xfrm>
        </p:spPr>
      </p:pic>
      <p:pic>
        <p:nvPicPr>
          <p:cNvPr id="7" name="Picture 6">
            <a:extLst>
              <a:ext uri="{FF2B5EF4-FFF2-40B4-BE49-F238E27FC236}">
                <a16:creationId xmlns:a16="http://schemas.microsoft.com/office/drawing/2014/main" id="{2D519B5F-011B-A977-F756-9968C13D148A}"/>
              </a:ext>
            </a:extLst>
          </p:cNvPr>
          <p:cNvPicPr>
            <a:picLocks noChangeAspect="1"/>
          </p:cNvPicPr>
          <p:nvPr/>
        </p:nvPicPr>
        <p:blipFill>
          <a:blip r:embed="rId3"/>
          <a:stretch>
            <a:fillRect/>
          </a:stretch>
        </p:blipFill>
        <p:spPr>
          <a:xfrm>
            <a:off x="5266599" y="2481879"/>
            <a:ext cx="5791498" cy="4216617"/>
          </a:xfrm>
          <a:prstGeom prst="rect">
            <a:avLst/>
          </a:prstGeom>
        </p:spPr>
      </p:pic>
    </p:spTree>
    <p:extLst>
      <p:ext uri="{BB962C8B-B14F-4D97-AF65-F5344CB8AC3E}">
        <p14:creationId xmlns:p14="http://schemas.microsoft.com/office/powerpoint/2010/main" val="10603831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8B2AD-686C-52E0-9CE9-0C712EA3C402}"/>
              </a:ext>
            </a:extLst>
          </p:cNvPr>
          <p:cNvSpPr>
            <a:spLocks noGrp="1"/>
          </p:cNvSpPr>
          <p:nvPr>
            <p:ph type="title"/>
          </p:nvPr>
        </p:nvSpPr>
        <p:spPr/>
        <p:txBody>
          <a:bodyPr/>
          <a:lstStyle/>
          <a:p>
            <a:r>
              <a:rPr lang="en-GB" dirty="0"/>
              <a:t>Try this example</a:t>
            </a:r>
          </a:p>
        </p:txBody>
      </p:sp>
      <p:pic>
        <p:nvPicPr>
          <p:cNvPr id="5" name="Content Placeholder 4">
            <a:extLst>
              <a:ext uri="{FF2B5EF4-FFF2-40B4-BE49-F238E27FC236}">
                <a16:creationId xmlns:a16="http://schemas.microsoft.com/office/drawing/2014/main" id="{01CD4357-6FA7-CAA3-FA68-BF9E49DD1532}"/>
              </a:ext>
            </a:extLst>
          </p:cNvPr>
          <p:cNvPicPr>
            <a:picLocks noGrp="1" noChangeAspect="1"/>
          </p:cNvPicPr>
          <p:nvPr>
            <p:ph idx="1"/>
          </p:nvPr>
        </p:nvPicPr>
        <p:blipFill>
          <a:blip r:embed="rId2"/>
          <a:stretch>
            <a:fillRect/>
          </a:stretch>
        </p:blipFill>
        <p:spPr>
          <a:xfrm>
            <a:off x="1000664" y="2510587"/>
            <a:ext cx="5564038" cy="4286269"/>
          </a:xfrm>
        </p:spPr>
      </p:pic>
    </p:spTree>
    <p:extLst>
      <p:ext uri="{BB962C8B-B14F-4D97-AF65-F5344CB8AC3E}">
        <p14:creationId xmlns:p14="http://schemas.microsoft.com/office/powerpoint/2010/main" val="5324767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80BE3-01E3-F3F5-9468-8D52AA6541C2}"/>
              </a:ext>
            </a:extLst>
          </p:cNvPr>
          <p:cNvSpPr>
            <a:spLocks noGrp="1"/>
          </p:cNvSpPr>
          <p:nvPr>
            <p:ph type="title"/>
          </p:nvPr>
        </p:nvSpPr>
        <p:spPr/>
        <p:txBody>
          <a:bodyPr/>
          <a:lstStyle/>
          <a:p>
            <a:r>
              <a:rPr lang="en-GB" dirty="0"/>
              <a:t>While loop</a:t>
            </a:r>
          </a:p>
        </p:txBody>
      </p:sp>
      <p:pic>
        <p:nvPicPr>
          <p:cNvPr id="5" name="Content Placeholder 4">
            <a:extLst>
              <a:ext uri="{FF2B5EF4-FFF2-40B4-BE49-F238E27FC236}">
                <a16:creationId xmlns:a16="http://schemas.microsoft.com/office/drawing/2014/main" id="{54C69BE4-6636-14E0-DD57-EDBAA2F13659}"/>
              </a:ext>
            </a:extLst>
          </p:cNvPr>
          <p:cNvPicPr>
            <a:picLocks noGrp="1" noChangeAspect="1"/>
          </p:cNvPicPr>
          <p:nvPr>
            <p:ph idx="1"/>
          </p:nvPr>
        </p:nvPicPr>
        <p:blipFill>
          <a:blip r:embed="rId2"/>
          <a:stretch>
            <a:fillRect/>
          </a:stretch>
        </p:blipFill>
        <p:spPr>
          <a:xfrm>
            <a:off x="740729" y="2701887"/>
            <a:ext cx="4254719" cy="1454225"/>
          </a:xfrm>
        </p:spPr>
      </p:pic>
      <p:pic>
        <p:nvPicPr>
          <p:cNvPr id="7" name="Picture 6">
            <a:extLst>
              <a:ext uri="{FF2B5EF4-FFF2-40B4-BE49-F238E27FC236}">
                <a16:creationId xmlns:a16="http://schemas.microsoft.com/office/drawing/2014/main" id="{2E979F4E-7232-91AE-2BDE-A23696444CCB}"/>
              </a:ext>
            </a:extLst>
          </p:cNvPr>
          <p:cNvPicPr>
            <a:picLocks noChangeAspect="1"/>
          </p:cNvPicPr>
          <p:nvPr/>
        </p:nvPicPr>
        <p:blipFill>
          <a:blip r:embed="rId3"/>
          <a:stretch>
            <a:fillRect/>
          </a:stretch>
        </p:blipFill>
        <p:spPr>
          <a:xfrm>
            <a:off x="5248877" y="2701887"/>
            <a:ext cx="4667490" cy="2724290"/>
          </a:xfrm>
          <a:prstGeom prst="rect">
            <a:avLst/>
          </a:prstGeom>
        </p:spPr>
      </p:pic>
    </p:spTree>
    <p:extLst>
      <p:ext uri="{BB962C8B-B14F-4D97-AF65-F5344CB8AC3E}">
        <p14:creationId xmlns:p14="http://schemas.microsoft.com/office/powerpoint/2010/main" val="8845741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762EF-B97A-EAE6-FE36-E9C45444EB52}"/>
              </a:ext>
            </a:extLst>
          </p:cNvPr>
          <p:cNvSpPr>
            <a:spLocks noGrp="1"/>
          </p:cNvSpPr>
          <p:nvPr>
            <p:ph type="title"/>
          </p:nvPr>
        </p:nvSpPr>
        <p:spPr/>
        <p:txBody>
          <a:bodyPr/>
          <a:lstStyle/>
          <a:p>
            <a:r>
              <a:rPr lang="en-GB" dirty="0"/>
              <a:t>Try this</a:t>
            </a:r>
          </a:p>
        </p:txBody>
      </p:sp>
      <p:pic>
        <p:nvPicPr>
          <p:cNvPr id="5" name="Content Placeholder 4">
            <a:extLst>
              <a:ext uri="{FF2B5EF4-FFF2-40B4-BE49-F238E27FC236}">
                <a16:creationId xmlns:a16="http://schemas.microsoft.com/office/drawing/2014/main" id="{4DAB56EC-B9F4-9FC0-94E2-9483CB39BECE}"/>
              </a:ext>
            </a:extLst>
          </p:cNvPr>
          <p:cNvPicPr>
            <a:picLocks noGrp="1" noChangeAspect="1"/>
          </p:cNvPicPr>
          <p:nvPr>
            <p:ph idx="1"/>
          </p:nvPr>
        </p:nvPicPr>
        <p:blipFill>
          <a:blip r:embed="rId2"/>
          <a:stretch>
            <a:fillRect/>
          </a:stretch>
        </p:blipFill>
        <p:spPr>
          <a:xfrm>
            <a:off x="922570" y="2355011"/>
            <a:ext cx="6093458" cy="3958087"/>
          </a:xfrm>
        </p:spPr>
      </p:pic>
    </p:spTree>
    <p:extLst>
      <p:ext uri="{BB962C8B-B14F-4D97-AF65-F5344CB8AC3E}">
        <p14:creationId xmlns:p14="http://schemas.microsoft.com/office/powerpoint/2010/main" val="30124531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9A314-8410-03DD-4DF9-4788B31A2E91}"/>
              </a:ext>
            </a:extLst>
          </p:cNvPr>
          <p:cNvSpPr>
            <a:spLocks noGrp="1"/>
          </p:cNvSpPr>
          <p:nvPr>
            <p:ph type="title"/>
          </p:nvPr>
        </p:nvSpPr>
        <p:spPr/>
        <p:txBody>
          <a:bodyPr/>
          <a:lstStyle/>
          <a:p>
            <a:r>
              <a:rPr lang="en-GB" b="0" i="0" dirty="0">
                <a:solidFill>
                  <a:schemeClr val="bg1"/>
                </a:solidFill>
                <a:effectLst/>
                <a:latin typeface="erdana"/>
              </a:rPr>
              <a:t>Loop Control Statements</a:t>
            </a:r>
            <a:br>
              <a:rPr lang="en-GB" b="0" i="0" dirty="0">
                <a:solidFill>
                  <a:schemeClr val="bg1"/>
                </a:solidFill>
                <a:effectLst/>
                <a:latin typeface="erdana"/>
              </a:rPr>
            </a:br>
            <a:endParaRPr lang="en-GB" dirty="0">
              <a:solidFill>
                <a:schemeClr val="bg1"/>
              </a:solidFill>
            </a:endParaRPr>
          </a:p>
        </p:txBody>
      </p:sp>
      <p:pic>
        <p:nvPicPr>
          <p:cNvPr id="5" name="Content Placeholder 4">
            <a:extLst>
              <a:ext uri="{FF2B5EF4-FFF2-40B4-BE49-F238E27FC236}">
                <a16:creationId xmlns:a16="http://schemas.microsoft.com/office/drawing/2014/main" id="{F31019F9-F2CA-D760-DE26-0FF09A071A42}"/>
              </a:ext>
            </a:extLst>
          </p:cNvPr>
          <p:cNvPicPr>
            <a:picLocks noGrp="1" noChangeAspect="1"/>
          </p:cNvPicPr>
          <p:nvPr>
            <p:ph idx="1"/>
          </p:nvPr>
        </p:nvPicPr>
        <p:blipFill>
          <a:blip r:embed="rId2"/>
          <a:stretch>
            <a:fillRect/>
          </a:stretch>
        </p:blipFill>
        <p:spPr>
          <a:xfrm>
            <a:off x="1431985" y="2528659"/>
            <a:ext cx="8484381" cy="3793066"/>
          </a:xfrm>
        </p:spPr>
      </p:pic>
    </p:spTree>
    <p:extLst>
      <p:ext uri="{BB962C8B-B14F-4D97-AF65-F5344CB8AC3E}">
        <p14:creationId xmlns:p14="http://schemas.microsoft.com/office/powerpoint/2010/main" val="10206523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DC1C7-F37A-04E9-EFE9-04559162AF1A}"/>
              </a:ext>
            </a:extLst>
          </p:cNvPr>
          <p:cNvSpPr>
            <a:spLocks noGrp="1"/>
          </p:cNvSpPr>
          <p:nvPr>
            <p:ph type="title"/>
          </p:nvPr>
        </p:nvSpPr>
        <p:spPr/>
        <p:txBody>
          <a:bodyPr/>
          <a:lstStyle/>
          <a:p>
            <a:r>
              <a:rPr lang="en-GB" sz="2800" dirty="0">
                <a:solidFill>
                  <a:schemeClr val="bg1"/>
                </a:solidFill>
              </a:rPr>
              <a:t>Continue</a:t>
            </a:r>
            <a:br>
              <a:rPr lang="en-GB" sz="2800" dirty="0">
                <a:solidFill>
                  <a:schemeClr val="bg1"/>
                </a:solidFill>
              </a:rPr>
            </a:br>
            <a:r>
              <a:rPr lang="en-US" sz="2800" b="0" i="0" dirty="0">
                <a:solidFill>
                  <a:schemeClr val="bg1"/>
                </a:solidFill>
                <a:effectLst/>
                <a:latin typeface="inter-regular"/>
              </a:rPr>
              <a:t>It returns the control to the beginning of the loop.</a:t>
            </a:r>
            <a:r>
              <a:rPr lang="en-GB" sz="2800" dirty="0">
                <a:solidFill>
                  <a:schemeClr val="bg1"/>
                </a:solidFill>
              </a:rPr>
              <a:t> </a:t>
            </a:r>
          </a:p>
        </p:txBody>
      </p:sp>
      <p:pic>
        <p:nvPicPr>
          <p:cNvPr id="5" name="Content Placeholder 4">
            <a:extLst>
              <a:ext uri="{FF2B5EF4-FFF2-40B4-BE49-F238E27FC236}">
                <a16:creationId xmlns:a16="http://schemas.microsoft.com/office/drawing/2014/main" id="{05A6876A-D46C-8D52-E685-79787D2389BC}"/>
              </a:ext>
            </a:extLst>
          </p:cNvPr>
          <p:cNvPicPr>
            <a:picLocks noGrp="1" noChangeAspect="1"/>
          </p:cNvPicPr>
          <p:nvPr>
            <p:ph idx="1"/>
          </p:nvPr>
        </p:nvPicPr>
        <p:blipFill>
          <a:blip r:embed="rId2"/>
          <a:stretch>
            <a:fillRect/>
          </a:stretch>
        </p:blipFill>
        <p:spPr>
          <a:xfrm>
            <a:off x="483079" y="2381630"/>
            <a:ext cx="6718252" cy="3351594"/>
          </a:xfrm>
        </p:spPr>
      </p:pic>
    </p:spTree>
    <p:extLst>
      <p:ext uri="{BB962C8B-B14F-4D97-AF65-F5344CB8AC3E}">
        <p14:creationId xmlns:p14="http://schemas.microsoft.com/office/powerpoint/2010/main" val="40090313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4761C-78B2-FAA5-050D-F20E1650C093}"/>
              </a:ext>
            </a:extLst>
          </p:cNvPr>
          <p:cNvSpPr>
            <a:spLocks noGrp="1"/>
          </p:cNvSpPr>
          <p:nvPr>
            <p:ph type="title"/>
          </p:nvPr>
        </p:nvSpPr>
        <p:spPr/>
        <p:txBody>
          <a:bodyPr/>
          <a:lstStyle/>
          <a:p>
            <a:r>
              <a:rPr lang="en-GB" sz="2800" b="0" i="0" dirty="0">
                <a:solidFill>
                  <a:schemeClr val="bg1"/>
                </a:solidFill>
                <a:effectLst/>
                <a:latin typeface="erdana"/>
              </a:rPr>
              <a:t>Break Statement</a:t>
            </a:r>
            <a:br>
              <a:rPr lang="en-GB" sz="2800" b="0" i="0" dirty="0">
                <a:solidFill>
                  <a:schemeClr val="bg1"/>
                </a:solidFill>
                <a:effectLst/>
                <a:latin typeface="erdana"/>
              </a:rPr>
            </a:br>
            <a:r>
              <a:rPr lang="en-US" sz="2800" b="0" i="0" dirty="0">
                <a:solidFill>
                  <a:schemeClr val="bg1"/>
                </a:solidFill>
                <a:effectLst/>
                <a:latin typeface="inter-regular"/>
              </a:rPr>
              <a:t>It stops the execution of the loop when the break statement is reached.</a:t>
            </a:r>
            <a:endParaRPr lang="en-GB" sz="2800" dirty="0">
              <a:solidFill>
                <a:schemeClr val="bg1"/>
              </a:solidFill>
            </a:endParaRPr>
          </a:p>
        </p:txBody>
      </p:sp>
      <p:pic>
        <p:nvPicPr>
          <p:cNvPr id="5" name="Content Placeholder 4">
            <a:extLst>
              <a:ext uri="{FF2B5EF4-FFF2-40B4-BE49-F238E27FC236}">
                <a16:creationId xmlns:a16="http://schemas.microsoft.com/office/drawing/2014/main" id="{B4F896B3-F751-0C9A-4E73-AB5B02E12EB2}"/>
              </a:ext>
            </a:extLst>
          </p:cNvPr>
          <p:cNvPicPr>
            <a:picLocks noGrp="1" noChangeAspect="1"/>
          </p:cNvPicPr>
          <p:nvPr>
            <p:ph idx="1"/>
          </p:nvPr>
        </p:nvPicPr>
        <p:blipFill>
          <a:blip r:embed="rId2"/>
          <a:stretch>
            <a:fillRect/>
          </a:stretch>
        </p:blipFill>
        <p:spPr>
          <a:xfrm>
            <a:off x="913414" y="2731320"/>
            <a:ext cx="7528037" cy="3460902"/>
          </a:xfrm>
        </p:spPr>
      </p:pic>
    </p:spTree>
    <p:extLst>
      <p:ext uri="{BB962C8B-B14F-4D97-AF65-F5344CB8AC3E}">
        <p14:creationId xmlns:p14="http://schemas.microsoft.com/office/powerpoint/2010/main" val="36566358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B7B6-9D4A-D72D-FCDB-80B21F2AD91F}"/>
              </a:ext>
            </a:extLst>
          </p:cNvPr>
          <p:cNvSpPr>
            <a:spLocks noGrp="1"/>
          </p:cNvSpPr>
          <p:nvPr>
            <p:ph type="title"/>
          </p:nvPr>
        </p:nvSpPr>
        <p:spPr/>
        <p:txBody>
          <a:bodyPr/>
          <a:lstStyle/>
          <a:p>
            <a:r>
              <a:rPr lang="en-US" sz="2000" b="0" i="0" dirty="0">
                <a:solidFill>
                  <a:schemeClr val="bg1"/>
                </a:solidFill>
                <a:effectLst/>
                <a:latin typeface="erdana"/>
              </a:rPr>
              <a:t>Pass Statement</a:t>
            </a:r>
            <a:br>
              <a:rPr lang="en-US" sz="2000" b="0" i="0" dirty="0">
                <a:solidFill>
                  <a:schemeClr val="bg1"/>
                </a:solidFill>
                <a:effectLst/>
                <a:latin typeface="erdana"/>
              </a:rPr>
            </a:br>
            <a:r>
              <a:rPr lang="en-US" sz="2000" b="0" i="0" dirty="0">
                <a:solidFill>
                  <a:schemeClr val="bg1"/>
                </a:solidFill>
                <a:effectLst/>
                <a:latin typeface="inter-regular"/>
              </a:rPr>
              <a:t>Pass statements are used to create empty loops. Pass statement is also employed for classes, functions, and empty control statements.</a:t>
            </a:r>
            <a:br>
              <a:rPr lang="en-US" sz="2000" b="0" i="0" dirty="0">
                <a:solidFill>
                  <a:schemeClr val="bg1"/>
                </a:solidFill>
                <a:effectLst/>
                <a:latin typeface="inter-regular"/>
              </a:rPr>
            </a:br>
            <a:endParaRPr lang="en-GB" sz="2000" dirty="0">
              <a:solidFill>
                <a:schemeClr val="bg1"/>
              </a:solidFill>
            </a:endParaRPr>
          </a:p>
        </p:txBody>
      </p:sp>
      <p:pic>
        <p:nvPicPr>
          <p:cNvPr id="5" name="Content Placeholder 4">
            <a:extLst>
              <a:ext uri="{FF2B5EF4-FFF2-40B4-BE49-F238E27FC236}">
                <a16:creationId xmlns:a16="http://schemas.microsoft.com/office/drawing/2014/main" id="{C769CC2A-84E0-63B0-F793-F7040EBD3906}"/>
              </a:ext>
            </a:extLst>
          </p:cNvPr>
          <p:cNvPicPr>
            <a:picLocks noGrp="1" noChangeAspect="1"/>
          </p:cNvPicPr>
          <p:nvPr>
            <p:ph idx="1"/>
          </p:nvPr>
        </p:nvPicPr>
        <p:blipFill>
          <a:blip r:embed="rId2"/>
          <a:stretch>
            <a:fillRect/>
          </a:stretch>
        </p:blipFill>
        <p:spPr>
          <a:xfrm>
            <a:off x="779489" y="2863856"/>
            <a:ext cx="6540836" cy="2101958"/>
          </a:xfrm>
        </p:spPr>
      </p:pic>
      <p:pic>
        <p:nvPicPr>
          <p:cNvPr id="7" name="Picture 6">
            <a:extLst>
              <a:ext uri="{FF2B5EF4-FFF2-40B4-BE49-F238E27FC236}">
                <a16:creationId xmlns:a16="http://schemas.microsoft.com/office/drawing/2014/main" id="{8DBF3DCF-B20F-689B-2543-BB445971D6D7}"/>
              </a:ext>
            </a:extLst>
          </p:cNvPr>
          <p:cNvPicPr>
            <a:picLocks noChangeAspect="1"/>
          </p:cNvPicPr>
          <p:nvPr/>
        </p:nvPicPr>
        <p:blipFill>
          <a:blip r:embed="rId3"/>
          <a:stretch>
            <a:fillRect/>
          </a:stretch>
        </p:blipFill>
        <p:spPr>
          <a:xfrm>
            <a:off x="779489" y="5102193"/>
            <a:ext cx="4038808" cy="1225613"/>
          </a:xfrm>
          <a:prstGeom prst="rect">
            <a:avLst/>
          </a:prstGeom>
        </p:spPr>
      </p:pic>
    </p:spTree>
    <p:extLst>
      <p:ext uri="{BB962C8B-B14F-4D97-AF65-F5344CB8AC3E}">
        <p14:creationId xmlns:p14="http://schemas.microsoft.com/office/powerpoint/2010/main" val="3033076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5BECD4E-FD81-CD88-CA48-C97F7C0AD3B4}"/>
              </a:ext>
            </a:extLst>
          </p:cNvPr>
          <p:cNvPicPr>
            <a:picLocks noGrp="1" noChangeAspect="1"/>
          </p:cNvPicPr>
          <p:nvPr>
            <p:ph idx="1"/>
          </p:nvPr>
        </p:nvPicPr>
        <p:blipFill>
          <a:blip r:embed="rId2"/>
          <a:stretch>
            <a:fillRect/>
          </a:stretch>
        </p:blipFill>
        <p:spPr>
          <a:xfrm>
            <a:off x="754912" y="2594343"/>
            <a:ext cx="8574657" cy="3739840"/>
          </a:xfrm>
        </p:spPr>
      </p:pic>
    </p:spTree>
    <p:extLst>
      <p:ext uri="{BB962C8B-B14F-4D97-AF65-F5344CB8AC3E}">
        <p14:creationId xmlns:p14="http://schemas.microsoft.com/office/powerpoint/2010/main" val="13023814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7517B-5A1E-35DF-811F-D509CB639383}"/>
              </a:ext>
            </a:extLst>
          </p:cNvPr>
          <p:cNvSpPr>
            <a:spLocks noGrp="1"/>
          </p:cNvSpPr>
          <p:nvPr>
            <p:ph type="title"/>
          </p:nvPr>
        </p:nvSpPr>
        <p:spPr>
          <a:xfrm>
            <a:off x="1154954" y="1319842"/>
            <a:ext cx="8761413" cy="360790"/>
          </a:xfrm>
        </p:spPr>
        <p:txBody>
          <a:bodyPr/>
          <a:lstStyle/>
          <a:p>
            <a:r>
              <a:rPr lang="en-GB" sz="2800" dirty="0">
                <a:solidFill>
                  <a:schemeClr val="bg1"/>
                </a:solidFill>
                <a:latin typeface="Times New Roman" panose="02020603050405020304" pitchFamily="18" charset="0"/>
                <a:cs typeface="Times New Roman" panose="02020603050405020304" pitchFamily="18" charset="0"/>
              </a:rPr>
              <a:t>Python function</a:t>
            </a:r>
            <a:br>
              <a:rPr lang="en-GB" sz="2800" dirty="0">
                <a:solidFill>
                  <a:schemeClr val="bg1"/>
                </a:solidFill>
                <a:latin typeface="Times New Roman" panose="02020603050405020304" pitchFamily="18" charset="0"/>
                <a:cs typeface="Times New Roman" panose="02020603050405020304" pitchFamily="18" charset="0"/>
              </a:rPr>
            </a:br>
            <a:r>
              <a:rPr lang="en-US" sz="2800" b="0" i="0" dirty="0">
                <a:solidFill>
                  <a:schemeClr val="bg1"/>
                </a:solidFill>
                <a:effectLst/>
                <a:latin typeface="Times New Roman" panose="02020603050405020304" pitchFamily="18" charset="0"/>
                <a:cs typeface="Times New Roman" panose="02020603050405020304" pitchFamily="18" charset="0"/>
              </a:rPr>
              <a:t>By including functions, we can prevent repeating the same code block repeatedly in a program.</a:t>
            </a:r>
            <a:br>
              <a:rPr lang="en-US" sz="2800" b="0" i="0" dirty="0">
                <a:solidFill>
                  <a:schemeClr val="bg1"/>
                </a:solidFill>
                <a:effectLst/>
                <a:latin typeface="Times New Roman" panose="02020603050405020304" pitchFamily="18" charset="0"/>
                <a:cs typeface="Times New Roman" panose="02020603050405020304" pitchFamily="18" charset="0"/>
              </a:rPr>
            </a:br>
            <a:endParaRPr lang="en-GB" sz="2800" dirty="0">
              <a:solidFill>
                <a:schemeClr val="bg1"/>
              </a:solidFill>
              <a:latin typeface="Times New Roman" panose="02020603050405020304" pitchFamily="18" charset="0"/>
              <a:cs typeface="Times New Roman" panose="02020603050405020304" pitchFamily="18" charset="0"/>
            </a:endParaRPr>
          </a:p>
        </p:txBody>
      </p:sp>
      <p:pic>
        <p:nvPicPr>
          <p:cNvPr id="11" name="Content Placeholder 10">
            <a:extLst>
              <a:ext uri="{FF2B5EF4-FFF2-40B4-BE49-F238E27FC236}">
                <a16:creationId xmlns:a16="http://schemas.microsoft.com/office/drawing/2014/main" id="{7F890159-438B-137C-243B-F701802A33A3}"/>
              </a:ext>
            </a:extLst>
          </p:cNvPr>
          <p:cNvPicPr>
            <a:picLocks noGrp="1" noChangeAspect="1"/>
          </p:cNvPicPr>
          <p:nvPr>
            <p:ph idx="1"/>
          </p:nvPr>
        </p:nvPicPr>
        <p:blipFill>
          <a:blip r:embed="rId2"/>
          <a:stretch>
            <a:fillRect/>
          </a:stretch>
        </p:blipFill>
        <p:spPr>
          <a:xfrm>
            <a:off x="560717" y="2702572"/>
            <a:ext cx="5917721" cy="3606654"/>
          </a:xfrm>
        </p:spPr>
      </p:pic>
      <p:pic>
        <p:nvPicPr>
          <p:cNvPr id="13" name="Picture 12">
            <a:extLst>
              <a:ext uri="{FF2B5EF4-FFF2-40B4-BE49-F238E27FC236}">
                <a16:creationId xmlns:a16="http://schemas.microsoft.com/office/drawing/2014/main" id="{604A0B5F-20DF-89D1-E882-E29A3BFE1582}"/>
              </a:ext>
            </a:extLst>
          </p:cNvPr>
          <p:cNvPicPr>
            <a:picLocks noChangeAspect="1"/>
          </p:cNvPicPr>
          <p:nvPr/>
        </p:nvPicPr>
        <p:blipFill>
          <a:blip r:embed="rId3"/>
          <a:stretch>
            <a:fillRect/>
          </a:stretch>
        </p:blipFill>
        <p:spPr>
          <a:xfrm>
            <a:off x="6944414" y="5236234"/>
            <a:ext cx="4830643" cy="989488"/>
          </a:xfrm>
          <a:prstGeom prst="rect">
            <a:avLst/>
          </a:prstGeom>
        </p:spPr>
      </p:pic>
    </p:spTree>
    <p:extLst>
      <p:ext uri="{BB962C8B-B14F-4D97-AF65-F5344CB8AC3E}">
        <p14:creationId xmlns:p14="http://schemas.microsoft.com/office/powerpoint/2010/main" val="17110354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CFCCB-7003-D8F6-997A-BFF781962F41}"/>
              </a:ext>
            </a:extLst>
          </p:cNvPr>
          <p:cNvSpPr>
            <a:spLocks noGrp="1"/>
          </p:cNvSpPr>
          <p:nvPr>
            <p:ph type="title"/>
          </p:nvPr>
        </p:nvSpPr>
        <p:spPr/>
        <p:txBody>
          <a:bodyPr/>
          <a:lstStyle/>
          <a:p>
            <a:r>
              <a:rPr lang="en-GB" dirty="0"/>
              <a:t>Another example</a:t>
            </a:r>
          </a:p>
        </p:txBody>
      </p:sp>
      <p:pic>
        <p:nvPicPr>
          <p:cNvPr id="5" name="Content Placeholder 4">
            <a:extLst>
              <a:ext uri="{FF2B5EF4-FFF2-40B4-BE49-F238E27FC236}">
                <a16:creationId xmlns:a16="http://schemas.microsoft.com/office/drawing/2014/main" id="{BAF11EC8-E2A6-4231-3F2F-21A4A67D49D4}"/>
              </a:ext>
            </a:extLst>
          </p:cNvPr>
          <p:cNvPicPr>
            <a:picLocks noGrp="1" noChangeAspect="1"/>
          </p:cNvPicPr>
          <p:nvPr>
            <p:ph idx="1"/>
          </p:nvPr>
        </p:nvPicPr>
        <p:blipFill>
          <a:blip r:embed="rId2"/>
          <a:stretch>
            <a:fillRect/>
          </a:stretch>
        </p:blipFill>
        <p:spPr>
          <a:xfrm>
            <a:off x="1078302" y="2484408"/>
            <a:ext cx="5313872" cy="3535392"/>
          </a:xfrm>
        </p:spPr>
      </p:pic>
      <p:pic>
        <p:nvPicPr>
          <p:cNvPr id="7" name="Picture 6">
            <a:extLst>
              <a:ext uri="{FF2B5EF4-FFF2-40B4-BE49-F238E27FC236}">
                <a16:creationId xmlns:a16="http://schemas.microsoft.com/office/drawing/2014/main" id="{29F362AB-B69A-F1FF-213C-52407B548B38}"/>
              </a:ext>
            </a:extLst>
          </p:cNvPr>
          <p:cNvPicPr>
            <a:picLocks noChangeAspect="1"/>
          </p:cNvPicPr>
          <p:nvPr/>
        </p:nvPicPr>
        <p:blipFill>
          <a:blip r:embed="rId3"/>
          <a:stretch>
            <a:fillRect/>
          </a:stretch>
        </p:blipFill>
        <p:spPr>
          <a:xfrm>
            <a:off x="6599287" y="5039739"/>
            <a:ext cx="5201649" cy="844593"/>
          </a:xfrm>
          <a:prstGeom prst="rect">
            <a:avLst/>
          </a:prstGeom>
        </p:spPr>
      </p:pic>
    </p:spTree>
    <p:extLst>
      <p:ext uri="{BB962C8B-B14F-4D97-AF65-F5344CB8AC3E}">
        <p14:creationId xmlns:p14="http://schemas.microsoft.com/office/powerpoint/2010/main" val="27888277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E763E-44F3-ABC7-7D39-B3DAD79B2F7E}"/>
              </a:ext>
            </a:extLst>
          </p:cNvPr>
          <p:cNvSpPr>
            <a:spLocks noGrp="1"/>
          </p:cNvSpPr>
          <p:nvPr>
            <p:ph type="title"/>
          </p:nvPr>
        </p:nvSpPr>
        <p:spPr/>
        <p:txBody>
          <a:bodyPr/>
          <a:lstStyle/>
          <a:p>
            <a:r>
              <a:rPr lang="en-GB" dirty="0"/>
              <a:t>Function arguments</a:t>
            </a:r>
          </a:p>
        </p:txBody>
      </p:sp>
      <p:sp>
        <p:nvSpPr>
          <p:cNvPr id="3" name="Content Placeholder 2">
            <a:extLst>
              <a:ext uri="{FF2B5EF4-FFF2-40B4-BE49-F238E27FC236}">
                <a16:creationId xmlns:a16="http://schemas.microsoft.com/office/drawing/2014/main" id="{4EDE3C01-D058-5392-7668-0460A1602E4E}"/>
              </a:ext>
            </a:extLst>
          </p:cNvPr>
          <p:cNvSpPr>
            <a:spLocks noGrp="1"/>
          </p:cNvSpPr>
          <p:nvPr>
            <p:ph idx="1"/>
          </p:nvPr>
        </p:nvSpPr>
        <p:spPr>
          <a:xfrm>
            <a:off x="957532" y="2769078"/>
            <a:ext cx="10023894" cy="3424687"/>
          </a:xfrm>
        </p:spPr>
        <p:txBody>
          <a:bodyPr>
            <a:normAutofit/>
          </a:bodyPr>
          <a:lstStyle/>
          <a:p>
            <a:pPr algn="just">
              <a:buFont typeface="+mj-lt"/>
              <a:buAutoNum type="arabicPeriod"/>
            </a:pPr>
            <a:r>
              <a:rPr lang="en-US" b="0" i="0" dirty="0">
                <a:solidFill>
                  <a:srgbClr val="000000"/>
                </a:solidFill>
                <a:effectLst/>
                <a:latin typeface="inter-regular"/>
              </a:rPr>
              <a:t>Default arguments						</a:t>
            </a:r>
            <a:r>
              <a:rPr lang="pt-BR" b="0" i="0" dirty="0">
                <a:solidFill>
                  <a:srgbClr val="000000"/>
                </a:solidFill>
                <a:effectLst/>
                <a:latin typeface="inter-regular"/>
              </a:rPr>
              <a:t> </a:t>
            </a:r>
            <a:endParaRPr lang="en-US" b="0" i="0" dirty="0">
              <a:solidFill>
                <a:srgbClr val="000000"/>
              </a:solidFill>
              <a:effectLst/>
              <a:latin typeface="inter-regular"/>
            </a:endParaRPr>
          </a:p>
          <a:p>
            <a:pPr algn="just">
              <a:buFont typeface="+mj-lt"/>
              <a:buAutoNum type="arabicPeriod"/>
            </a:pPr>
            <a:r>
              <a:rPr lang="en-US" b="0" i="0" dirty="0">
                <a:solidFill>
                  <a:srgbClr val="000000"/>
                </a:solidFill>
                <a:effectLst/>
                <a:latin typeface="inter-regular"/>
              </a:rPr>
              <a:t>Keyword arguments						</a:t>
            </a:r>
            <a:r>
              <a:rPr lang="pt-BR" b="0" i="0" dirty="0">
                <a:solidFill>
                  <a:srgbClr val="000000"/>
                </a:solidFill>
                <a:effectLst/>
                <a:latin typeface="inter-regular"/>
              </a:rPr>
              <a:t> </a:t>
            </a:r>
            <a:endParaRPr lang="en-US" b="0" i="0" dirty="0">
              <a:solidFill>
                <a:srgbClr val="000000"/>
              </a:solidFill>
              <a:effectLst/>
              <a:latin typeface="inter-regular"/>
            </a:endParaRPr>
          </a:p>
          <a:p>
            <a:pPr algn="just">
              <a:buFont typeface="+mj-lt"/>
              <a:buAutoNum type="arabicPeriod"/>
            </a:pPr>
            <a:r>
              <a:rPr lang="en-US" b="0" i="0" dirty="0">
                <a:solidFill>
                  <a:srgbClr val="000000"/>
                </a:solidFill>
                <a:effectLst/>
                <a:latin typeface="inter-regular"/>
              </a:rPr>
              <a:t>Required arguments						</a:t>
            </a:r>
            <a:r>
              <a:rPr lang="en-GB" b="0" i="0" dirty="0">
                <a:solidFill>
                  <a:srgbClr val="000000"/>
                </a:solidFill>
                <a:effectLst/>
                <a:latin typeface="inter-regular"/>
              </a:rPr>
              <a:t>    </a:t>
            </a:r>
            <a:endParaRPr lang="en-US" b="0" i="0" dirty="0">
              <a:solidFill>
                <a:srgbClr val="000000"/>
              </a:solidFill>
              <a:effectLst/>
              <a:latin typeface="inter-regular"/>
            </a:endParaRPr>
          </a:p>
          <a:p>
            <a:pPr algn="just">
              <a:buFont typeface="+mj-lt"/>
              <a:buAutoNum type="arabicPeriod"/>
            </a:pPr>
            <a:r>
              <a:rPr lang="en-US" b="0" i="0" dirty="0">
                <a:solidFill>
                  <a:srgbClr val="000000"/>
                </a:solidFill>
                <a:effectLst/>
                <a:latin typeface="inter-regular"/>
              </a:rPr>
              <a:t>Variable-length arguments			                  	</a:t>
            </a:r>
          </a:p>
          <a:p>
            <a:pPr marL="0" indent="0" algn="just">
              <a:buNone/>
            </a:pPr>
            <a:r>
              <a:rPr lang="en-US" b="1" i="0" dirty="0">
                <a:solidFill>
                  <a:srgbClr val="000000"/>
                </a:solidFill>
                <a:effectLst/>
                <a:latin typeface="inter-bold"/>
              </a:rPr>
              <a:t>*</a:t>
            </a:r>
            <a:r>
              <a:rPr lang="en-US" b="1" i="0" dirty="0" err="1">
                <a:solidFill>
                  <a:srgbClr val="000000"/>
                </a:solidFill>
                <a:effectLst/>
                <a:latin typeface="inter-bold"/>
              </a:rPr>
              <a:t>args</a:t>
            </a:r>
            <a:r>
              <a:rPr lang="en-US" b="1" i="0" dirty="0">
                <a:solidFill>
                  <a:srgbClr val="000000"/>
                </a:solidFill>
                <a:effectLst/>
                <a:latin typeface="inter-bold"/>
              </a:rPr>
              <a:t> -</a:t>
            </a:r>
            <a:r>
              <a:rPr lang="en-US" b="0" i="0" dirty="0">
                <a:solidFill>
                  <a:srgbClr val="000000"/>
                </a:solidFill>
                <a:effectLst/>
                <a:latin typeface="inter-regular"/>
              </a:rPr>
              <a:t>These are Non-Keyword Arguments</a:t>
            </a:r>
          </a:p>
          <a:p>
            <a:pPr marL="0" indent="0" algn="just">
              <a:buNone/>
            </a:pPr>
            <a:r>
              <a:rPr lang="en-US" b="1" i="0" dirty="0">
                <a:solidFill>
                  <a:srgbClr val="000000"/>
                </a:solidFill>
                <a:effectLst/>
                <a:latin typeface="inter-bold"/>
              </a:rPr>
              <a:t>**</a:t>
            </a:r>
            <a:r>
              <a:rPr lang="en-US" b="1" i="0" dirty="0" err="1">
                <a:solidFill>
                  <a:srgbClr val="000000"/>
                </a:solidFill>
                <a:effectLst/>
                <a:latin typeface="inter-bold"/>
              </a:rPr>
              <a:t>kwargs</a:t>
            </a:r>
            <a:r>
              <a:rPr lang="en-US" b="1" i="0" dirty="0">
                <a:solidFill>
                  <a:srgbClr val="000000"/>
                </a:solidFill>
                <a:effectLst/>
                <a:latin typeface="inter-bold"/>
              </a:rPr>
              <a:t> -</a:t>
            </a:r>
            <a:r>
              <a:rPr lang="en-US" b="0" i="0" dirty="0">
                <a:solidFill>
                  <a:srgbClr val="000000"/>
                </a:solidFill>
                <a:effectLst/>
                <a:latin typeface="inter-regular"/>
              </a:rPr>
              <a:t>These are Keyword Arguments</a:t>
            </a:r>
          </a:p>
          <a:p>
            <a:pPr algn="just">
              <a:buFont typeface="+mj-lt"/>
              <a:buAutoNum type="arabicPeriod"/>
            </a:pPr>
            <a:endParaRPr lang="en-US" b="0" i="0" dirty="0">
              <a:solidFill>
                <a:srgbClr val="000000"/>
              </a:solidFill>
              <a:effectLst/>
              <a:latin typeface="inter-regular"/>
            </a:endParaRPr>
          </a:p>
          <a:p>
            <a:endParaRPr lang="en-GB" dirty="0"/>
          </a:p>
        </p:txBody>
      </p:sp>
    </p:spTree>
    <p:extLst>
      <p:ext uri="{BB962C8B-B14F-4D97-AF65-F5344CB8AC3E}">
        <p14:creationId xmlns:p14="http://schemas.microsoft.com/office/powerpoint/2010/main" val="23883674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286EC-DB22-7235-47E5-5C1B6CFA1CBA}"/>
              </a:ext>
            </a:extLst>
          </p:cNvPr>
          <p:cNvSpPr>
            <a:spLocks noGrp="1"/>
          </p:cNvSpPr>
          <p:nvPr>
            <p:ph type="title"/>
          </p:nvPr>
        </p:nvSpPr>
        <p:spPr/>
        <p:txBody>
          <a:bodyPr/>
          <a:lstStyle/>
          <a:p>
            <a:r>
              <a:rPr lang="en-GB" dirty="0"/>
              <a:t>Default arguments</a:t>
            </a:r>
          </a:p>
        </p:txBody>
      </p:sp>
      <p:sp>
        <p:nvSpPr>
          <p:cNvPr id="3" name="Content Placeholder 2">
            <a:extLst>
              <a:ext uri="{FF2B5EF4-FFF2-40B4-BE49-F238E27FC236}">
                <a16:creationId xmlns:a16="http://schemas.microsoft.com/office/drawing/2014/main" id="{51B6C296-2AF1-FBBD-2302-EDA89A251D35}"/>
              </a:ext>
            </a:extLst>
          </p:cNvPr>
          <p:cNvSpPr>
            <a:spLocks noGrp="1"/>
          </p:cNvSpPr>
          <p:nvPr>
            <p:ph idx="1"/>
          </p:nvPr>
        </p:nvSpPr>
        <p:spPr/>
        <p:txBody>
          <a:bodyPr>
            <a:normAutofit/>
          </a:bodyPr>
          <a:lstStyle/>
          <a:p>
            <a:pPr marL="0" indent="0">
              <a:buNone/>
            </a:pPr>
            <a:endParaRPr lang="en-US" dirty="0">
              <a:solidFill>
                <a:srgbClr val="000000"/>
              </a:solidFill>
              <a:latin typeface="Consolas" panose="020B0609020204030204" pitchFamily="49" charset="0"/>
            </a:endParaRPr>
          </a:p>
          <a:p>
            <a:pPr marL="0" indent="0">
              <a:buNone/>
            </a:pPr>
            <a:r>
              <a:rPr lang="en-US" b="0" i="0" dirty="0">
                <a:solidFill>
                  <a:srgbClr val="0000CD"/>
                </a:solidFill>
                <a:effectLst/>
                <a:latin typeface="Consolas" panose="020B0609020204030204" pitchFamily="49" charset="0"/>
              </a:rPr>
              <a:t>def</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my_function</a:t>
            </a:r>
            <a:r>
              <a:rPr lang="en-US" b="0" i="0" dirty="0">
                <a:solidFill>
                  <a:srgbClr val="000000"/>
                </a:solidFill>
                <a:effectLst/>
                <a:latin typeface="Consolas" panose="020B0609020204030204" pitchFamily="49" charset="0"/>
              </a:rPr>
              <a:t>(</a:t>
            </a:r>
            <a:r>
              <a:rPr lang="en-US" b="0" i="0" dirty="0" err="1">
                <a:solidFill>
                  <a:srgbClr val="000000"/>
                </a:solidFill>
                <a:effectLst/>
                <a:latin typeface="Consolas" panose="020B0609020204030204" pitchFamily="49" charset="0"/>
              </a:rPr>
              <a:t>fname</a:t>
            </a:r>
            <a:r>
              <a:rPr lang="en-US" b="0" i="0" dirty="0">
                <a:solidFill>
                  <a:srgbClr val="000000"/>
                </a:solidFill>
                <a:effectLst/>
                <a:latin typeface="Consolas" panose="020B0609020204030204" pitchFamily="49" charset="0"/>
              </a:rPr>
              <a:t>=“</a:t>
            </a:r>
            <a:r>
              <a:rPr lang="en-US" b="0" i="0" dirty="0" err="1">
                <a:solidFill>
                  <a:srgbClr val="000000"/>
                </a:solidFill>
                <a:effectLst/>
                <a:latin typeface="Consolas" panose="020B0609020204030204" pitchFamily="49" charset="0"/>
              </a:rPr>
              <a:t>Emilly</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lname</a:t>
            </a:r>
            <a:r>
              <a:rPr lang="en-US" b="0" i="0" dirty="0">
                <a:solidFill>
                  <a:srgbClr val="000000"/>
                </a:solidFill>
                <a:effectLst/>
                <a:latin typeface="Consolas" panose="020B0609020204030204" pitchFamily="49" charset="0"/>
              </a:rPr>
              <a:t>=“Thomas”):</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print</a:t>
            </a:r>
            <a:r>
              <a:rPr lang="en-US" b="0" i="0" dirty="0">
                <a:solidFill>
                  <a:srgbClr val="000000"/>
                </a:solidFill>
                <a:effectLst/>
                <a:latin typeface="Consolas" panose="020B0609020204030204" pitchFamily="49" charset="0"/>
              </a:rPr>
              <a:t>(“</a:t>
            </a:r>
            <a:r>
              <a:rPr lang="en-US" b="0" i="0" dirty="0" err="1">
                <a:solidFill>
                  <a:srgbClr val="000000"/>
                </a:solidFill>
                <a:effectLst/>
                <a:latin typeface="Consolas" panose="020B0609020204030204" pitchFamily="49" charset="0"/>
              </a:rPr>
              <a:t>fname</a:t>
            </a:r>
            <a:r>
              <a:rPr lang="en-US" b="0" i="0" dirty="0">
                <a:solidFill>
                  <a:srgbClr val="000000"/>
                </a:solidFill>
                <a:effectLst/>
                <a:latin typeface="Consolas" panose="020B0609020204030204" pitchFamily="49" charset="0"/>
              </a:rPr>
              <a:t>”,</a:t>
            </a:r>
            <a:r>
              <a:rPr lang="en-US" b="0" i="0" dirty="0" err="1">
                <a:solidFill>
                  <a:srgbClr val="000000"/>
                </a:solidFill>
                <a:effectLst/>
                <a:latin typeface="Consolas" panose="020B0609020204030204" pitchFamily="49" charset="0"/>
              </a:rPr>
              <a:t>fname</a:t>
            </a:r>
            <a:r>
              <a:rPr lang="en-US" b="0" i="0" dirty="0">
                <a:solidFill>
                  <a:srgbClr val="000000"/>
                </a:solidFill>
                <a:effectLst/>
                <a:latin typeface="Consolas" panose="020B0609020204030204" pitchFamily="49" charset="0"/>
              </a:rPr>
              <a:t>)</a:t>
            </a:r>
          </a:p>
          <a:p>
            <a:pPr marL="0" indent="0">
              <a:buNone/>
            </a:pPr>
            <a:r>
              <a:rPr lang="en-US" dirty="0">
                <a:solidFill>
                  <a:srgbClr val="000000"/>
                </a:solidFill>
                <a:latin typeface="Consolas" panose="020B0609020204030204" pitchFamily="49" charset="0"/>
              </a:rPr>
              <a:t>    print(“</a:t>
            </a:r>
            <a:r>
              <a:rPr lang="en-US" dirty="0" err="1">
                <a:solidFill>
                  <a:srgbClr val="000000"/>
                </a:solidFill>
                <a:latin typeface="Consolas" panose="020B0609020204030204" pitchFamily="49" charset="0"/>
              </a:rPr>
              <a:t>lname</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lname</a:t>
            </a:r>
            <a:r>
              <a:rPr lang="en-US" dirty="0">
                <a:solidFill>
                  <a:srgbClr val="000000"/>
                </a:solidFill>
                <a:latin typeface="Consolas" panose="020B0609020204030204" pitchFamily="49" charset="0"/>
              </a:rPr>
              <a:t>) </a:t>
            </a:r>
            <a:br>
              <a:rPr lang="en-US" dirty="0"/>
            </a:br>
            <a:br>
              <a:rPr lang="en-US" dirty="0"/>
            </a:br>
            <a:r>
              <a:rPr lang="en-US" b="0" i="0" dirty="0" err="1">
                <a:solidFill>
                  <a:srgbClr val="000000"/>
                </a:solidFill>
                <a:effectLst/>
                <a:latin typeface="Consolas" panose="020B0609020204030204" pitchFamily="49" charset="0"/>
              </a:rPr>
              <a:t>my_function</a:t>
            </a:r>
            <a:r>
              <a:rPr lang="en-US" b="0" i="0" dirty="0">
                <a:solidFill>
                  <a:srgbClr val="000000"/>
                </a:solidFill>
                <a:effectLst/>
                <a:latin typeface="Consolas" panose="020B0609020204030204" pitchFamily="49" charset="0"/>
              </a:rPr>
              <a:t>()</a:t>
            </a:r>
            <a:endParaRPr lang="en-GB" dirty="0"/>
          </a:p>
          <a:p>
            <a:pPr marL="0" indent="0">
              <a:buNone/>
            </a:pPr>
            <a:endParaRPr lang="en-GB" dirty="0"/>
          </a:p>
        </p:txBody>
      </p:sp>
    </p:spTree>
    <p:extLst>
      <p:ext uri="{BB962C8B-B14F-4D97-AF65-F5344CB8AC3E}">
        <p14:creationId xmlns:p14="http://schemas.microsoft.com/office/powerpoint/2010/main" val="37829288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F4FE2-F053-6A4D-EFAB-AC93C6060010}"/>
              </a:ext>
            </a:extLst>
          </p:cNvPr>
          <p:cNvSpPr>
            <a:spLocks noGrp="1"/>
          </p:cNvSpPr>
          <p:nvPr>
            <p:ph type="title"/>
          </p:nvPr>
        </p:nvSpPr>
        <p:spPr/>
        <p:txBody>
          <a:bodyPr/>
          <a:lstStyle/>
          <a:p>
            <a:r>
              <a:rPr lang="en-GB" dirty="0"/>
              <a:t>Required Arguments</a:t>
            </a:r>
          </a:p>
        </p:txBody>
      </p:sp>
      <p:sp>
        <p:nvSpPr>
          <p:cNvPr id="3" name="Content Placeholder 2">
            <a:extLst>
              <a:ext uri="{FF2B5EF4-FFF2-40B4-BE49-F238E27FC236}">
                <a16:creationId xmlns:a16="http://schemas.microsoft.com/office/drawing/2014/main" id="{C45C1CE3-F6D9-5423-DFAD-35C79CE95FB9}"/>
              </a:ext>
            </a:extLst>
          </p:cNvPr>
          <p:cNvSpPr>
            <a:spLocks noGrp="1"/>
          </p:cNvSpPr>
          <p:nvPr>
            <p:ph idx="1"/>
          </p:nvPr>
        </p:nvSpPr>
        <p:spPr/>
        <p:txBody>
          <a:bodyPr/>
          <a:lstStyle/>
          <a:p>
            <a:pPr marL="0" indent="0">
              <a:buNone/>
            </a:pPr>
            <a:r>
              <a:rPr lang="en-US" b="0" i="0" dirty="0">
                <a:solidFill>
                  <a:srgbClr val="0000CD"/>
                </a:solidFill>
                <a:effectLst/>
                <a:latin typeface="Consolas" panose="020B0609020204030204" pitchFamily="49" charset="0"/>
              </a:rPr>
              <a:t>def</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my_function</a:t>
            </a:r>
            <a:r>
              <a:rPr lang="en-US" b="0" i="0" dirty="0">
                <a:solidFill>
                  <a:srgbClr val="000000"/>
                </a:solidFill>
                <a:effectLst/>
                <a:latin typeface="Consolas" panose="020B0609020204030204" pitchFamily="49" charset="0"/>
              </a:rPr>
              <a:t>(</a:t>
            </a:r>
            <a:r>
              <a:rPr lang="en-US" b="0" i="0" dirty="0" err="1">
                <a:solidFill>
                  <a:srgbClr val="000000"/>
                </a:solidFill>
                <a:effectLst/>
                <a:latin typeface="Consolas" panose="020B0609020204030204" pitchFamily="49" charset="0"/>
              </a:rPr>
              <a:t>fname</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lname</a:t>
            </a:r>
            <a:r>
              <a:rPr lang="en-US" b="0" i="0" dirty="0">
                <a:solidFill>
                  <a:srgbClr val="000000"/>
                </a:solidFill>
                <a:effectLst/>
                <a:latin typeface="Consolas" panose="020B0609020204030204" pitchFamily="49" charset="0"/>
              </a:rPr>
              <a: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print</a:t>
            </a:r>
            <a:r>
              <a:rPr lang="en-US" b="0" i="0" dirty="0">
                <a:solidFill>
                  <a:srgbClr val="000000"/>
                </a:solidFill>
                <a:effectLst/>
                <a:latin typeface="Consolas" panose="020B0609020204030204" pitchFamily="49" charset="0"/>
              </a:rPr>
              <a:t>(“</a:t>
            </a:r>
            <a:r>
              <a:rPr lang="en-US" b="0" i="0" dirty="0" err="1">
                <a:solidFill>
                  <a:srgbClr val="000000"/>
                </a:solidFill>
                <a:effectLst/>
                <a:latin typeface="Consolas" panose="020B0609020204030204" pitchFamily="49" charset="0"/>
              </a:rPr>
              <a:t>fname</a:t>
            </a:r>
            <a:r>
              <a:rPr lang="en-US" b="0" i="0" dirty="0">
                <a:solidFill>
                  <a:srgbClr val="000000"/>
                </a:solidFill>
                <a:effectLst/>
                <a:latin typeface="Consolas" panose="020B0609020204030204" pitchFamily="49" charset="0"/>
              </a:rPr>
              <a:t>”,</a:t>
            </a:r>
            <a:r>
              <a:rPr lang="en-US" b="0" i="0" dirty="0" err="1">
                <a:solidFill>
                  <a:srgbClr val="000000"/>
                </a:solidFill>
                <a:effectLst/>
                <a:latin typeface="Consolas" panose="020B0609020204030204" pitchFamily="49" charset="0"/>
              </a:rPr>
              <a:t>fname</a:t>
            </a:r>
            <a:r>
              <a:rPr lang="en-US" b="0" i="0" dirty="0">
                <a:solidFill>
                  <a:srgbClr val="000000"/>
                </a:solidFill>
                <a:effectLst/>
                <a:latin typeface="Consolas" panose="020B0609020204030204" pitchFamily="49" charset="0"/>
              </a:rPr>
              <a:t>)</a:t>
            </a:r>
          </a:p>
          <a:p>
            <a:pPr marL="0" indent="0">
              <a:buNone/>
            </a:pPr>
            <a:r>
              <a:rPr lang="en-US" dirty="0">
                <a:solidFill>
                  <a:srgbClr val="000000"/>
                </a:solidFill>
                <a:latin typeface="Consolas" panose="020B0609020204030204" pitchFamily="49" charset="0"/>
              </a:rPr>
              <a:t>    print(“</a:t>
            </a:r>
            <a:r>
              <a:rPr lang="en-US" dirty="0" err="1">
                <a:solidFill>
                  <a:srgbClr val="000000"/>
                </a:solidFill>
                <a:latin typeface="Consolas" panose="020B0609020204030204" pitchFamily="49" charset="0"/>
              </a:rPr>
              <a:t>lname</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lname</a:t>
            </a:r>
            <a:r>
              <a:rPr lang="en-US" dirty="0">
                <a:solidFill>
                  <a:srgbClr val="000000"/>
                </a:solidFill>
                <a:latin typeface="Consolas" panose="020B0609020204030204" pitchFamily="49" charset="0"/>
              </a:rPr>
              <a:t>) </a:t>
            </a:r>
            <a:br>
              <a:rPr lang="en-US" dirty="0"/>
            </a:br>
            <a:br>
              <a:rPr lang="en-US" dirty="0"/>
            </a:br>
            <a:r>
              <a:rPr lang="en-US" b="0" i="0" dirty="0" err="1">
                <a:solidFill>
                  <a:srgbClr val="000000"/>
                </a:solidFill>
                <a:effectLst/>
                <a:latin typeface="Consolas" panose="020B0609020204030204" pitchFamily="49" charset="0"/>
              </a:rPr>
              <a:t>my_function</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a:t>
            </a:r>
            <a:r>
              <a:rPr lang="en-US" b="0" i="0" dirty="0" err="1">
                <a:solidFill>
                  <a:srgbClr val="A52A2A"/>
                </a:solidFill>
                <a:effectLst/>
                <a:latin typeface="Consolas" panose="020B0609020204030204" pitchFamily="49" charset="0"/>
              </a:rPr>
              <a:t>Emilly</a:t>
            </a:r>
            <a:r>
              <a:rPr lang="en-US" b="0" i="0" dirty="0">
                <a:solidFill>
                  <a:srgbClr val="A52A2A"/>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a:t>
            </a:r>
            <a:r>
              <a:rPr lang="en-US" b="0" i="0" dirty="0" err="1">
                <a:solidFill>
                  <a:srgbClr val="A52A2A"/>
                </a:solidFill>
                <a:effectLst/>
                <a:latin typeface="Consolas" panose="020B0609020204030204" pitchFamily="49" charset="0"/>
              </a:rPr>
              <a:t>thomas</a:t>
            </a:r>
            <a:r>
              <a:rPr lang="en-US" b="0" i="0" dirty="0">
                <a:solidFill>
                  <a:srgbClr val="A52A2A"/>
                </a:solidFill>
                <a:effectLst/>
                <a:latin typeface="Consolas" panose="020B0609020204030204" pitchFamily="49" charset="0"/>
              </a:rPr>
              <a:t>"</a:t>
            </a:r>
            <a:r>
              <a:rPr lang="en-US" b="0" i="0" dirty="0">
                <a:solidFill>
                  <a:srgbClr val="000000"/>
                </a:solidFill>
                <a:effectLst/>
                <a:latin typeface="Consolas" panose="020B0609020204030204" pitchFamily="49" charset="0"/>
              </a:rPr>
              <a:t>)</a:t>
            </a:r>
          </a:p>
          <a:p>
            <a:pPr marL="0" indent="0">
              <a:buNone/>
            </a:pPr>
            <a:endParaRPr lang="en-GB" dirty="0"/>
          </a:p>
        </p:txBody>
      </p:sp>
    </p:spTree>
    <p:extLst>
      <p:ext uri="{BB962C8B-B14F-4D97-AF65-F5344CB8AC3E}">
        <p14:creationId xmlns:p14="http://schemas.microsoft.com/office/powerpoint/2010/main" val="21109486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B6A11-6BA5-018E-C30E-251F5EA14164}"/>
              </a:ext>
            </a:extLst>
          </p:cNvPr>
          <p:cNvSpPr>
            <a:spLocks noGrp="1"/>
          </p:cNvSpPr>
          <p:nvPr>
            <p:ph type="title"/>
          </p:nvPr>
        </p:nvSpPr>
        <p:spPr/>
        <p:txBody>
          <a:bodyPr/>
          <a:lstStyle/>
          <a:p>
            <a:r>
              <a:rPr lang="en-GB" b="0" i="0" dirty="0">
                <a:solidFill>
                  <a:schemeClr val="bg1"/>
                </a:solidFill>
                <a:effectLst/>
                <a:latin typeface="Segoe UI" panose="020B0502040204020203" pitchFamily="34" charset="0"/>
              </a:rPr>
              <a:t>Arbitrary Arguments, *</a:t>
            </a:r>
            <a:r>
              <a:rPr lang="en-GB" b="0" i="0" dirty="0" err="1">
                <a:solidFill>
                  <a:schemeClr val="bg1"/>
                </a:solidFill>
                <a:effectLst/>
                <a:latin typeface="Segoe UI" panose="020B0502040204020203" pitchFamily="34" charset="0"/>
              </a:rPr>
              <a:t>args</a:t>
            </a:r>
            <a:br>
              <a:rPr lang="en-GB" b="0" i="0" dirty="0">
                <a:solidFill>
                  <a:schemeClr val="bg1"/>
                </a:solidFill>
                <a:effectLst/>
                <a:latin typeface="Segoe UI" panose="020B0502040204020203" pitchFamily="34" charset="0"/>
              </a:rPr>
            </a:br>
            <a:endParaRPr lang="en-GB" dirty="0">
              <a:solidFill>
                <a:schemeClr val="bg1"/>
              </a:solidFill>
            </a:endParaRPr>
          </a:p>
        </p:txBody>
      </p:sp>
      <p:sp>
        <p:nvSpPr>
          <p:cNvPr id="3" name="Content Placeholder 2">
            <a:extLst>
              <a:ext uri="{FF2B5EF4-FFF2-40B4-BE49-F238E27FC236}">
                <a16:creationId xmlns:a16="http://schemas.microsoft.com/office/drawing/2014/main" id="{8EAF699A-8C84-7B45-3B23-9C3D2A9420EC}"/>
              </a:ext>
            </a:extLst>
          </p:cNvPr>
          <p:cNvSpPr>
            <a:spLocks noGrp="1"/>
          </p:cNvSpPr>
          <p:nvPr>
            <p:ph idx="1"/>
          </p:nvPr>
        </p:nvSpPr>
        <p:spPr/>
        <p:txBody>
          <a:bodyPr/>
          <a:lstStyle/>
          <a:p>
            <a:pPr marL="0" indent="0">
              <a:buNone/>
            </a:pPr>
            <a:r>
              <a:rPr lang="en-US" b="0" i="0" dirty="0">
                <a:solidFill>
                  <a:srgbClr val="0000CD"/>
                </a:solidFill>
                <a:effectLst/>
                <a:latin typeface="Consolas" panose="020B0609020204030204" pitchFamily="49" charset="0"/>
              </a:rPr>
              <a:t>def</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my_function</a:t>
            </a:r>
            <a:r>
              <a:rPr lang="en-US" b="0" i="0" dirty="0">
                <a:solidFill>
                  <a:srgbClr val="000000"/>
                </a:solidFill>
                <a:effectLst/>
                <a:latin typeface="Consolas" panose="020B0609020204030204" pitchFamily="49" charset="0"/>
              </a:rPr>
              <a:t>(*kids):</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print</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"The youngest child is "</a:t>
            </a:r>
            <a:r>
              <a:rPr lang="en-US" b="0" i="0" dirty="0">
                <a:solidFill>
                  <a:srgbClr val="000000"/>
                </a:solidFill>
                <a:effectLst/>
                <a:latin typeface="Consolas" panose="020B0609020204030204" pitchFamily="49" charset="0"/>
              </a:rPr>
              <a:t> + kids[</a:t>
            </a:r>
            <a:r>
              <a:rPr lang="en-US" b="0" i="0" dirty="0">
                <a:solidFill>
                  <a:srgbClr val="FF0000"/>
                </a:solidFill>
                <a:effectLst/>
                <a:latin typeface="Consolas" panose="020B0609020204030204" pitchFamily="49" charset="0"/>
              </a:rPr>
              <a:t>2</a:t>
            </a:r>
            <a:r>
              <a:rPr lang="en-US" b="0" i="0" dirty="0">
                <a:solidFill>
                  <a:srgbClr val="000000"/>
                </a:solidFill>
                <a:effectLst/>
                <a:latin typeface="Consolas" panose="020B0609020204030204" pitchFamily="49" charset="0"/>
              </a:rPr>
              <a:t>])</a:t>
            </a:r>
            <a:br>
              <a:rPr lang="en-US" dirty="0"/>
            </a:br>
            <a:br>
              <a:rPr lang="en-US" dirty="0"/>
            </a:br>
            <a:r>
              <a:rPr lang="en-US" b="0" i="0" dirty="0" err="1">
                <a:solidFill>
                  <a:srgbClr val="000000"/>
                </a:solidFill>
                <a:effectLst/>
                <a:latin typeface="Consolas" panose="020B0609020204030204" pitchFamily="49" charset="0"/>
              </a:rPr>
              <a:t>my_function</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"Emil"</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"Tobias"</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"Linus"</a:t>
            </a:r>
            <a:r>
              <a:rPr lang="en-US" b="0" i="0" dirty="0">
                <a:solidFill>
                  <a:srgbClr val="000000"/>
                </a:solidFill>
                <a:effectLst/>
                <a:latin typeface="Consolas" panose="020B0609020204030204" pitchFamily="49" charset="0"/>
              </a:rPr>
              <a:t>)</a:t>
            </a:r>
            <a:endParaRPr lang="en-GB" dirty="0"/>
          </a:p>
        </p:txBody>
      </p:sp>
    </p:spTree>
    <p:extLst>
      <p:ext uri="{BB962C8B-B14F-4D97-AF65-F5344CB8AC3E}">
        <p14:creationId xmlns:p14="http://schemas.microsoft.com/office/powerpoint/2010/main" val="10191109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56D7A-A7C4-00B0-A6DF-4BF78493F2D7}"/>
              </a:ext>
            </a:extLst>
          </p:cNvPr>
          <p:cNvSpPr>
            <a:spLocks noGrp="1"/>
          </p:cNvSpPr>
          <p:nvPr>
            <p:ph type="title"/>
          </p:nvPr>
        </p:nvSpPr>
        <p:spPr/>
        <p:txBody>
          <a:bodyPr/>
          <a:lstStyle/>
          <a:p>
            <a:r>
              <a:rPr lang="en-GB" b="0" i="0" dirty="0">
                <a:solidFill>
                  <a:schemeClr val="bg1"/>
                </a:solidFill>
                <a:effectLst/>
                <a:latin typeface="Segoe UI" panose="020B0502040204020203" pitchFamily="34" charset="0"/>
              </a:rPr>
              <a:t>Keyword Arguments</a:t>
            </a:r>
            <a:br>
              <a:rPr lang="en-GB" b="0" i="0" dirty="0">
                <a:solidFill>
                  <a:schemeClr val="bg1"/>
                </a:solidFill>
                <a:effectLst/>
                <a:latin typeface="Segoe UI" panose="020B0502040204020203" pitchFamily="34" charset="0"/>
              </a:rPr>
            </a:br>
            <a:endParaRPr lang="en-GB" dirty="0">
              <a:solidFill>
                <a:schemeClr val="bg1"/>
              </a:solidFill>
            </a:endParaRPr>
          </a:p>
        </p:txBody>
      </p:sp>
      <p:sp>
        <p:nvSpPr>
          <p:cNvPr id="3" name="Content Placeholder 2">
            <a:extLst>
              <a:ext uri="{FF2B5EF4-FFF2-40B4-BE49-F238E27FC236}">
                <a16:creationId xmlns:a16="http://schemas.microsoft.com/office/drawing/2014/main" id="{2104FD39-127D-694E-E48E-8F1A591AA082}"/>
              </a:ext>
            </a:extLst>
          </p:cNvPr>
          <p:cNvSpPr>
            <a:spLocks noGrp="1"/>
          </p:cNvSpPr>
          <p:nvPr>
            <p:ph idx="1"/>
          </p:nvPr>
        </p:nvSpPr>
        <p:spPr/>
        <p:txBody>
          <a:bodyPr/>
          <a:lstStyle/>
          <a:p>
            <a:pPr marL="0" indent="0">
              <a:buNone/>
            </a:pPr>
            <a:r>
              <a:rPr lang="en-US" b="0" i="0" dirty="0">
                <a:solidFill>
                  <a:srgbClr val="0000CD"/>
                </a:solidFill>
                <a:effectLst/>
                <a:latin typeface="Consolas" panose="020B0609020204030204" pitchFamily="49" charset="0"/>
              </a:rPr>
              <a:t>def</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my_function</a:t>
            </a:r>
            <a:r>
              <a:rPr lang="en-US" b="0" i="0" dirty="0">
                <a:solidFill>
                  <a:srgbClr val="000000"/>
                </a:solidFill>
                <a:effectLst/>
                <a:latin typeface="Consolas" panose="020B0609020204030204" pitchFamily="49" charset="0"/>
              </a:rPr>
              <a:t>(child3, child2, child1):</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print</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"The youngest child is "</a:t>
            </a:r>
            <a:r>
              <a:rPr lang="en-US" b="0" i="0" dirty="0">
                <a:solidFill>
                  <a:srgbClr val="000000"/>
                </a:solidFill>
                <a:effectLst/>
                <a:latin typeface="Consolas" panose="020B0609020204030204" pitchFamily="49" charset="0"/>
              </a:rPr>
              <a:t> + child3)</a:t>
            </a:r>
            <a:br>
              <a:rPr lang="en-US" dirty="0"/>
            </a:br>
            <a:br>
              <a:rPr lang="en-US" dirty="0"/>
            </a:br>
            <a:r>
              <a:rPr lang="en-US" b="0" i="0" dirty="0" err="1">
                <a:solidFill>
                  <a:srgbClr val="000000"/>
                </a:solidFill>
                <a:effectLst/>
                <a:latin typeface="Consolas" panose="020B0609020204030204" pitchFamily="49" charset="0"/>
              </a:rPr>
              <a:t>my_function</a:t>
            </a:r>
            <a:r>
              <a:rPr lang="en-US" b="0" i="0" dirty="0">
                <a:solidFill>
                  <a:srgbClr val="000000"/>
                </a:solidFill>
                <a:effectLst/>
                <a:latin typeface="Consolas" panose="020B0609020204030204" pitchFamily="49" charset="0"/>
              </a:rPr>
              <a:t>(child1 = </a:t>
            </a:r>
            <a:r>
              <a:rPr lang="en-US" b="0" i="0" dirty="0">
                <a:solidFill>
                  <a:srgbClr val="A52A2A"/>
                </a:solidFill>
                <a:effectLst/>
                <a:latin typeface="Consolas" panose="020B0609020204030204" pitchFamily="49" charset="0"/>
              </a:rPr>
              <a:t>"</a:t>
            </a:r>
            <a:r>
              <a:rPr lang="en-US" b="0" i="0" dirty="0" err="1">
                <a:solidFill>
                  <a:srgbClr val="A52A2A"/>
                </a:solidFill>
                <a:effectLst/>
                <a:latin typeface="Consolas" panose="020B0609020204030204" pitchFamily="49" charset="0"/>
              </a:rPr>
              <a:t>Emilly</a:t>
            </a:r>
            <a:r>
              <a:rPr lang="en-US" b="0" i="0" dirty="0">
                <a:solidFill>
                  <a:srgbClr val="A52A2A"/>
                </a:solidFill>
                <a:effectLst/>
                <a:latin typeface="Consolas" panose="020B0609020204030204" pitchFamily="49" charset="0"/>
              </a:rPr>
              <a:t>"</a:t>
            </a:r>
            <a:r>
              <a:rPr lang="en-US" b="0" i="0" dirty="0">
                <a:solidFill>
                  <a:srgbClr val="000000"/>
                </a:solidFill>
                <a:effectLst/>
                <a:latin typeface="Consolas" panose="020B0609020204030204" pitchFamily="49" charset="0"/>
              </a:rPr>
              <a:t>, child2 = </a:t>
            </a:r>
            <a:r>
              <a:rPr lang="en-US" b="0" i="0" dirty="0">
                <a:solidFill>
                  <a:srgbClr val="A52A2A"/>
                </a:solidFill>
                <a:effectLst/>
                <a:latin typeface="Consolas" panose="020B0609020204030204" pitchFamily="49" charset="0"/>
              </a:rPr>
              <a:t>"Tobias"</a:t>
            </a:r>
            <a:r>
              <a:rPr lang="en-US" b="0" i="0" dirty="0">
                <a:solidFill>
                  <a:srgbClr val="000000"/>
                </a:solidFill>
                <a:effectLst/>
                <a:latin typeface="Consolas" panose="020B0609020204030204" pitchFamily="49" charset="0"/>
              </a:rPr>
              <a:t>, child3 = </a:t>
            </a:r>
            <a:r>
              <a:rPr lang="en-US" b="0" i="0" dirty="0">
                <a:solidFill>
                  <a:srgbClr val="A52A2A"/>
                </a:solidFill>
                <a:effectLst/>
                <a:latin typeface="Consolas" panose="020B0609020204030204" pitchFamily="49" charset="0"/>
              </a:rPr>
              <a:t>"Linus"</a:t>
            </a:r>
            <a:r>
              <a:rPr lang="en-US" b="0" i="0" dirty="0">
                <a:solidFill>
                  <a:srgbClr val="000000"/>
                </a:solidFill>
                <a:effectLst/>
                <a:latin typeface="Consolas" panose="020B0609020204030204" pitchFamily="49" charset="0"/>
              </a:rPr>
              <a:t>)</a:t>
            </a:r>
          </a:p>
          <a:p>
            <a:pPr marL="0" indent="0">
              <a:buNone/>
            </a:pPr>
            <a:r>
              <a:rPr lang="en-US" dirty="0">
                <a:solidFill>
                  <a:srgbClr val="000000"/>
                </a:solidFill>
                <a:latin typeface="Consolas" panose="020B0609020204030204" pitchFamily="49" charset="0"/>
              </a:rPr>
              <a:t>OR</a:t>
            </a:r>
          </a:p>
          <a:p>
            <a:pPr marL="0" indent="0">
              <a:buNone/>
            </a:pPr>
            <a:r>
              <a:rPr lang="en-US" b="0" i="0" dirty="0">
                <a:solidFill>
                  <a:srgbClr val="0000CD"/>
                </a:solidFill>
                <a:effectLst/>
                <a:latin typeface="Consolas" panose="020B0609020204030204" pitchFamily="49" charset="0"/>
              </a:rPr>
              <a:t>def</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my_function</a:t>
            </a:r>
            <a:r>
              <a:rPr lang="en-US" b="0" i="0" dirty="0">
                <a:solidFill>
                  <a:srgbClr val="000000"/>
                </a:solidFill>
                <a:effectLst/>
                <a:latin typeface="Consolas" panose="020B0609020204030204" pitchFamily="49" charset="0"/>
              </a:rPr>
              <a:t>(**kid):</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print</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"His last name is "</a:t>
            </a:r>
            <a:r>
              <a:rPr lang="en-US" b="0" i="0" dirty="0">
                <a:solidFill>
                  <a:srgbClr val="000000"/>
                </a:solidFill>
                <a:effectLst/>
                <a:latin typeface="Consolas" panose="020B0609020204030204" pitchFamily="49" charset="0"/>
              </a:rPr>
              <a:t> + kid[</a:t>
            </a:r>
            <a:r>
              <a:rPr lang="en-US" b="0" i="0" dirty="0">
                <a:solidFill>
                  <a:srgbClr val="A52A2A"/>
                </a:solidFill>
                <a:effectLst/>
                <a:latin typeface="Consolas" panose="020B0609020204030204" pitchFamily="49" charset="0"/>
              </a:rPr>
              <a:t>"</a:t>
            </a:r>
            <a:r>
              <a:rPr lang="en-US" b="0" i="0" dirty="0" err="1">
                <a:solidFill>
                  <a:srgbClr val="A52A2A"/>
                </a:solidFill>
                <a:effectLst/>
                <a:latin typeface="Consolas" panose="020B0609020204030204" pitchFamily="49" charset="0"/>
              </a:rPr>
              <a:t>lname</a:t>
            </a:r>
            <a:r>
              <a:rPr lang="en-US" b="0" i="0" dirty="0">
                <a:solidFill>
                  <a:srgbClr val="A52A2A"/>
                </a:solidFill>
                <a:effectLst/>
                <a:latin typeface="Consolas" panose="020B0609020204030204" pitchFamily="49" charset="0"/>
              </a:rPr>
              <a:t>"</a:t>
            </a:r>
            <a:r>
              <a:rPr lang="en-US" b="0" i="0" dirty="0">
                <a:solidFill>
                  <a:srgbClr val="000000"/>
                </a:solidFill>
                <a:effectLst/>
                <a:latin typeface="Consolas" panose="020B0609020204030204" pitchFamily="49" charset="0"/>
              </a:rPr>
              <a:t>])</a:t>
            </a:r>
            <a:br>
              <a:rPr lang="en-US" dirty="0"/>
            </a:br>
            <a:br>
              <a:rPr lang="en-US" dirty="0"/>
            </a:br>
            <a:r>
              <a:rPr lang="en-US" b="0" i="0" dirty="0" err="1">
                <a:solidFill>
                  <a:srgbClr val="000000"/>
                </a:solidFill>
                <a:effectLst/>
                <a:latin typeface="Consolas" panose="020B0609020204030204" pitchFamily="49" charset="0"/>
              </a:rPr>
              <a:t>my_function</a:t>
            </a:r>
            <a:r>
              <a:rPr lang="en-US" b="0" i="0" dirty="0">
                <a:solidFill>
                  <a:srgbClr val="000000"/>
                </a:solidFill>
                <a:effectLst/>
                <a:latin typeface="Consolas" panose="020B0609020204030204" pitchFamily="49" charset="0"/>
              </a:rPr>
              <a:t>(</a:t>
            </a:r>
            <a:r>
              <a:rPr lang="en-US" b="0" i="0" dirty="0" err="1">
                <a:solidFill>
                  <a:srgbClr val="000000"/>
                </a:solidFill>
                <a:effectLst/>
                <a:latin typeface="Consolas" panose="020B0609020204030204" pitchFamily="49" charset="0"/>
              </a:rPr>
              <a:t>fname</a:t>
            </a:r>
            <a:r>
              <a:rPr lang="en-US" b="0" i="0" dirty="0">
                <a:solidFill>
                  <a:srgbClr val="000000"/>
                </a:solidFill>
                <a:effectLst/>
                <a:latin typeface="Consolas" panose="020B0609020204030204" pitchFamily="49" charset="0"/>
              </a:rPr>
              <a:t> = </a:t>
            </a:r>
            <a:r>
              <a:rPr lang="en-US" b="0" i="0" dirty="0">
                <a:solidFill>
                  <a:srgbClr val="A52A2A"/>
                </a:solidFill>
                <a:effectLst/>
                <a:latin typeface="Consolas" panose="020B0609020204030204" pitchFamily="49" charset="0"/>
              </a:rPr>
              <a:t>"Tobias"</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lname</a:t>
            </a:r>
            <a:r>
              <a:rPr lang="en-US" b="0" i="0" dirty="0">
                <a:solidFill>
                  <a:srgbClr val="000000"/>
                </a:solidFill>
                <a:effectLst/>
                <a:latin typeface="Consolas" panose="020B0609020204030204" pitchFamily="49" charset="0"/>
              </a:rPr>
              <a:t> = </a:t>
            </a:r>
            <a:r>
              <a:rPr lang="en-US" b="0" i="0" dirty="0">
                <a:solidFill>
                  <a:srgbClr val="A52A2A"/>
                </a:solidFill>
                <a:effectLst/>
                <a:latin typeface="Consolas" panose="020B0609020204030204" pitchFamily="49" charset="0"/>
              </a:rPr>
              <a:t>"</a:t>
            </a:r>
            <a:r>
              <a:rPr lang="en-US" b="0" i="0" dirty="0" err="1">
                <a:solidFill>
                  <a:srgbClr val="A52A2A"/>
                </a:solidFill>
                <a:effectLst/>
                <a:latin typeface="Consolas" panose="020B0609020204030204" pitchFamily="49" charset="0"/>
              </a:rPr>
              <a:t>Refsnes</a:t>
            </a:r>
            <a:r>
              <a:rPr lang="en-US" b="0" i="0" dirty="0">
                <a:solidFill>
                  <a:srgbClr val="A52A2A"/>
                </a:solidFill>
                <a:effectLst/>
                <a:latin typeface="Consolas" panose="020B0609020204030204" pitchFamily="49" charset="0"/>
              </a:rPr>
              <a:t>"</a:t>
            </a:r>
            <a:r>
              <a:rPr lang="en-US" b="0" i="0" dirty="0">
                <a:solidFill>
                  <a:srgbClr val="000000"/>
                </a:solidFill>
                <a:effectLst/>
                <a:latin typeface="Consolas" panose="020B0609020204030204" pitchFamily="49" charset="0"/>
              </a:rPr>
              <a:t>)</a:t>
            </a:r>
            <a:endParaRPr lang="en-GB" dirty="0"/>
          </a:p>
        </p:txBody>
      </p:sp>
    </p:spTree>
    <p:extLst>
      <p:ext uri="{BB962C8B-B14F-4D97-AF65-F5344CB8AC3E}">
        <p14:creationId xmlns:p14="http://schemas.microsoft.com/office/powerpoint/2010/main" val="40824674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CE473-35DC-D0E6-8D93-FEF3DC78AC94}"/>
              </a:ext>
            </a:extLst>
          </p:cNvPr>
          <p:cNvSpPr>
            <a:spLocks noGrp="1"/>
          </p:cNvSpPr>
          <p:nvPr>
            <p:ph type="title"/>
          </p:nvPr>
        </p:nvSpPr>
        <p:spPr/>
        <p:txBody>
          <a:bodyPr/>
          <a:lstStyle/>
          <a:p>
            <a:r>
              <a:rPr lang="en-GB" dirty="0"/>
              <a:t>Lambda function</a:t>
            </a:r>
          </a:p>
        </p:txBody>
      </p:sp>
      <p:sp>
        <p:nvSpPr>
          <p:cNvPr id="3" name="Content Placeholder 2">
            <a:extLst>
              <a:ext uri="{FF2B5EF4-FFF2-40B4-BE49-F238E27FC236}">
                <a16:creationId xmlns:a16="http://schemas.microsoft.com/office/drawing/2014/main" id="{7F362EC9-0E51-25F4-514B-38E260E6509B}"/>
              </a:ext>
            </a:extLst>
          </p:cNvPr>
          <p:cNvSpPr>
            <a:spLocks noGrp="1"/>
          </p:cNvSpPr>
          <p:nvPr>
            <p:ph idx="1"/>
          </p:nvPr>
        </p:nvSpPr>
        <p:spPr>
          <a:xfrm>
            <a:off x="1154954" y="3302240"/>
            <a:ext cx="8109816" cy="3416300"/>
          </a:xfrm>
        </p:spPr>
        <p:txBody>
          <a:bodyPr/>
          <a:lstStyle/>
          <a:p>
            <a:pPr marL="0" indent="0" algn="just">
              <a:buNone/>
            </a:pPr>
            <a:r>
              <a:rPr lang="en-US" b="0" i="0" dirty="0">
                <a:solidFill>
                  <a:srgbClr val="008200"/>
                </a:solidFill>
                <a:effectLst/>
                <a:latin typeface="inter-regular"/>
              </a:rPr>
              <a:t># Python code to demonstrate </a:t>
            </a:r>
            <a:r>
              <a:rPr lang="en-US" b="0" i="0" dirty="0" err="1">
                <a:solidFill>
                  <a:srgbClr val="008200"/>
                </a:solidFill>
                <a:effectLst/>
                <a:latin typeface="inter-regular"/>
              </a:rPr>
              <a:t>ananymous</a:t>
            </a:r>
            <a:r>
              <a:rPr lang="en-US" b="0" i="0" dirty="0">
                <a:solidFill>
                  <a:srgbClr val="008200"/>
                </a:solidFill>
                <a:effectLst/>
                <a:latin typeface="inter-regular"/>
              </a:rPr>
              <a:t> functions</a:t>
            </a:r>
            <a:r>
              <a:rPr lang="en-US" b="0" i="0" dirty="0">
                <a:solidFill>
                  <a:srgbClr val="000000"/>
                </a:solidFill>
                <a:effectLst/>
                <a:latin typeface="inter-regular"/>
              </a:rPr>
              <a:t>  </a:t>
            </a:r>
          </a:p>
          <a:p>
            <a:pPr marL="0" indent="0" algn="just">
              <a:buNone/>
            </a:pPr>
            <a:r>
              <a:rPr lang="en-US" b="0" i="0" dirty="0">
                <a:solidFill>
                  <a:srgbClr val="008200"/>
                </a:solidFill>
                <a:effectLst/>
                <a:latin typeface="inter-regular"/>
              </a:rPr>
              <a:t># Defining a function  </a:t>
            </a:r>
            <a:r>
              <a:rPr lang="en-US" b="0" i="0" dirty="0">
                <a:solidFill>
                  <a:srgbClr val="000000"/>
                </a:solidFill>
                <a:effectLst/>
                <a:latin typeface="inter-regular"/>
              </a:rPr>
              <a:t>  </a:t>
            </a:r>
          </a:p>
          <a:p>
            <a:pPr marL="0" indent="0" algn="just">
              <a:buNone/>
            </a:pPr>
            <a:r>
              <a:rPr lang="en-US" b="0" i="0" dirty="0">
                <a:solidFill>
                  <a:srgbClr val="000000"/>
                </a:solidFill>
                <a:effectLst/>
                <a:latin typeface="inter-regular"/>
              </a:rPr>
              <a:t>lambda_ = </a:t>
            </a:r>
            <a:r>
              <a:rPr lang="en-US" b="1" i="0" dirty="0">
                <a:solidFill>
                  <a:srgbClr val="006699"/>
                </a:solidFill>
                <a:effectLst/>
                <a:latin typeface="inter-regular"/>
              </a:rPr>
              <a:t>lambda</a:t>
            </a:r>
            <a:r>
              <a:rPr lang="en-US" b="0" i="0" dirty="0">
                <a:solidFill>
                  <a:srgbClr val="000000"/>
                </a:solidFill>
                <a:effectLst/>
                <a:latin typeface="inter-regular"/>
              </a:rPr>
              <a:t> argument1, argument2: argument1 + argument2;    </a:t>
            </a:r>
          </a:p>
          <a:p>
            <a:pPr marL="0" indent="0" algn="just">
              <a:buNone/>
            </a:pPr>
            <a:r>
              <a:rPr lang="en-US" b="0" i="0" dirty="0">
                <a:solidFill>
                  <a:srgbClr val="000000"/>
                </a:solidFill>
                <a:effectLst/>
                <a:latin typeface="inter-regular"/>
              </a:rPr>
              <a:t>    </a:t>
            </a:r>
          </a:p>
          <a:p>
            <a:pPr marL="0" indent="0" algn="just">
              <a:buNone/>
            </a:pPr>
            <a:r>
              <a:rPr lang="en-US" b="0" i="0" dirty="0">
                <a:solidFill>
                  <a:srgbClr val="008200"/>
                </a:solidFill>
                <a:effectLst/>
                <a:latin typeface="inter-regular"/>
              </a:rPr>
              <a:t># Calling the function and passing values  </a:t>
            </a:r>
            <a:r>
              <a:rPr lang="en-US" b="0" i="0" dirty="0">
                <a:solidFill>
                  <a:srgbClr val="000000"/>
                </a:solidFill>
                <a:effectLst/>
                <a:latin typeface="inter-regular"/>
              </a:rPr>
              <a:t>  </a:t>
            </a:r>
          </a:p>
          <a:p>
            <a:pPr marL="0" indent="0" algn="just">
              <a:buNone/>
            </a:pPr>
            <a:r>
              <a:rPr lang="en-US" b="1" i="0" dirty="0">
                <a:solidFill>
                  <a:srgbClr val="006699"/>
                </a:solidFill>
                <a:effectLst/>
                <a:latin typeface="inter-regular"/>
              </a:rPr>
              <a:t>print</a:t>
            </a:r>
            <a:r>
              <a:rPr lang="en-US" b="0" i="0" dirty="0">
                <a:solidFill>
                  <a:srgbClr val="000000"/>
                </a:solidFill>
                <a:effectLst/>
                <a:latin typeface="inter-regular"/>
              </a:rPr>
              <a:t>( </a:t>
            </a:r>
            <a:r>
              <a:rPr lang="en-US" b="0" i="0" dirty="0">
                <a:solidFill>
                  <a:srgbClr val="0000FF"/>
                </a:solidFill>
                <a:effectLst/>
                <a:latin typeface="inter-regular"/>
              </a:rPr>
              <a:t>"Value of the function is : "</a:t>
            </a:r>
            <a:r>
              <a:rPr lang="en-US" b="0" i="0" dirty="0">
                <a:solidFill>
                  <a:srgbClr val="000000"/>
                </a:solidFill>
                <a:effectLst/>
                <a:latin typeface="inter-regular"/>
              </a:rPr>
              <a:t>, lambda_( 20, 30 ) )    </a:t>
            </a:r>
          </a:p>
          <a:p>
            <a:pPr marL="0" indent="0" algn="just">
              <a:buNone/>
            </a:pPr>
            <a:r>
              <a:rPr lang="en-US" b="1" i="0" dirty="0">
                <a:solidFill>
                  <a:srgbClr val="006699"/>
                </a:solidFill>
                <a:effectLst/>
                <a:latin typeface="inter-regular"/>
              </a:rPr>
              <a:t>print</a:t>
            </a:r>
            <a:r>
              <a:rPr lang="en-US" b="0" i="0" dirty="0">
                <a:solidFill>
                  <a:srgbClr val="000000"/>
                </a:solidFill>
                <a:effectLst/>
                <a:latin typeface="inter-regular"/>
              </a:rPr>
              <a:t>( </a:t>
            </a:r>
            <a:r>
              <a:rPr lang="en-US" b="0" i="0" dirty="0">
                <a:solidFill>
                  <a:srgbClr val="0000FF"/>
                </a:solidFill>
                <a:effectLst/>
                <a:latin typeface="inter-regular"/>
              </a:rPr>
              <a:t>"Value of the function is : "</a:t>
            </a:r>
            <a:r>
              <a:rPr lang="en-US" b="0" i="0" dirty="0">
                <a:solidFill>
                  <a:srgbClr val="000000"/>
                </a:solidFill>
                <a:effectLst/>
                <a:latin typeface="inter-regular"/>
              </a:rPr>
              <a:t>, lambda_( 40, 50 ) )  </a:t>
            </a:r>
          </a:p>
          <a:p>
            <a:endParaRPr lang="en-GB" dirty="0"/>
          </a:p>
        </p:txBody>
      </p:sp>
      <p:sp>
        <p:nvSpPr>
          <p:cNvPr id="5" name="TextBox 4">
            <a:extLst>
              <a:ext uri="{FF2B5EF4-FFF2-40B4-BE49-F238E27FC236}">
                <a16:creationId xmlns:a16="http://schemas.microsoft.com/office/drawing/2014/main" id="{C9EB3CD4-1CA5-F787-3AA1-649D78F4924C}"/>
              </a:ext>
            </a:extLst>
          </p:cNvPr>
          <p:cNvSpPr txBox="1"/>
          <p:nvPr/>
        </p:nvSpPr>
        <p:spPr>
          <a:xfrm>
            <a:off x="1154954" y="2536491"/>
            <a:ext cx="6094562" cy="369332"/>
          </a:xfrm>
          <a:prstGeom prst="rect">
            <a:avLst/>
          </a:prstGeom>
          <a:noFill/>
        </p:spPr>
        <p:txBody>
          <a:bodyPr wrap="square">
            <a:spAutoFit/>
          </a:bodyPr>
          <a:lstStyle/>
          <a:p>
            <a:pPr algn="just"/>
            <a:r>
              <a:rPr lang="en-GB" b="1" i="0" dirty="0">
                <a:solidFill>
                  <a:srgbClr val="006699"/>
                </a:solidFill>
                <a:effectLst/>
                <a:latin typeface="inter-regular"/>
              </a:rPr>
              <a:t>lambda</a:t>
            </a:r>
            <a:r>
              <a:rPr lang="en-GB" b="0" i="0" dirty="0">
                <a:solidFill>
                  <a:srgbClr val="000000"/>
                </a:solidFill>
                <a:effectLst/>
                <a:latin typeface="inter-regular"/>
              </a:rPr>
              <a:t> [argument1 [,argument2... .</a:t>
            </a:r>
            <a:r>
              <a:rPr lang="en-GB" b="0" i="0" dirty="0" err="1">
                <a:solidFill>
                  <a:srgbClr val="000000"/>
                </a:solidFill>
                <a:effectLst/>
                <a:latin typeface="inter-regular"/>
              </a:rPr>
              <a:t>argumentn</a:t>
            </a:r>
            <a:r>
              <a:rPr lang="en-GB" b="0" i="0" dirty="0">
                <a:solidFill>
                  <a:srgbClr val="000000"/>
                </a:solidFill>
                <a:effectLst/>
                <a:latin typeface="inter-regular"/>
              </a:rPr>
              <a:t>]] : expression    </a:t>
            </a:r>
          </a:p>
        </p:txBody>
      </p:sp>
    </p:spTree>
    <p:extLst>
      <p:ext uri="{BB962C8B-B14F-4D97-AF65-F5344CB8AC3E}">
        <p14:creationId xmlns:p14="http://schemas.microsoft.com/office/powerpoint/2010/main" val="30694192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0F02F-7DBB-B632-FFA7-36456035DDA3}"/>
              </a:ext>
            </a:extLst>
          </p:cNvPr>
          <p:cNvSpPr>
            <a:spLocks noGrp="1"/>
          </p:cNvSpPr>
          <p:nvPr>
            <p:ph type="title"/>
          </p:nvPr>
        </p:nvSpPr>
        <p:spPr/>
        <p:txBody>
          <a:bodyPr/>
          <a:lstStyle/>
          <a:p>
            <a:r>
              <a:rPr lang="en-GB" dirty="0"/>
              <a:t>Try</a:t>
            </a:r>
          </a:p>
        </p:txBody>
      </p:sp>
      <p:sp>
        <p:nvSpPr>
          <p:cNvPr id="3" name="Content Placeholder 2">
            <a:extLst>
              <a:ext uri="{FF2B5EF4-FFF2-40B4-BE49-F238E27FC236}">
                <a16:creationId xmlns:a16="http://schemas.microsoft.com/office/drawing/2014/main" id="{D30F082E-B3CA-ACF6-4132-C662867DF3EE}"/>
              </a:ext>
            </a:extLst>
          </p:cNvPr>
          <p:cNvSpPr>
            <a:spLocks noGrp="1"/>
          </p:cNvSpPr>
          <p:nvPr>
            <p:ph idx="1"/>
          </p:nvPr>
        </p:nvSpPr>
        <p:spPr/>
        <p:txBody>
          <a:bodyPr/>
          <a:lstStyle/>
          <a:p>
            <a:r>
              <a:rPr lang="en-GB" dirty="0"/>
              <a:t>TRY to print grade of a student if</a:t>
            </a:r>
          </a:p>
          <a:p>
            <a:r>
              <a:rPr lang="en-GB" dirty="0"/>
              <a:t>80-85  Grade C</a:t>
            </a:r>
          </a:p>
          <a:p>
            <a:r>
              <a:rPr lang="en-GB" dirty="0"/>
              <a:t>85-95 Grade B</a:t>
            </a:r>
          </a:p>
          <a:p>
            <a:r>
              <a:rPr lang="en-GB" dirty="0"/>
              <a:t>Above 95 Grade A</a:t>
            </a:r>
          </a:p>
          <a:p>
            <a:r>
              <a:rPr lang="en-GB" dirty="0"/>
              <a:t>Else Fail</a:t>
            </a:r>
          </a:p>
          <a:p>
            <a:r>
              <a:rPr lang="en-GB" dirty="0"/>
              <a:t>(Using a user defined Function)</a:t>
            </a:r>
          </a:p>
        </p:txBody>
      </p:sp>
    </p:spTree>
    <p:extLst>
      <p:ext uri="{BB962C8B-B14F-4D97-AF65-F5344CB8AC3E}">
        <p14:creationId xmlns:p14="http://schemas.microsoft.com/office/powerpoint/2010/main" val="12214446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4CBAC-4C3D-D3A8-BD9C-9FE069B40E88}"/>
              </a:ext>
            </a:extLst>
          </p:cNvPr>
          <p:cNvSpPr>
            <a:spLocks noGrp="1"/>
          </p:cNvSpPr>
          <p:nvPr>
            <p:ph type="title"/>
          </p:nvPr>
        </p:nvSpPr>
        <p:spPr/>
        <p:txBody>
          <a:bodyPr/>
          <a:lstStyle/>
          <a:p>
            <a:r>
              <a:rPr lang="en-GB" dirty="0"/>
              <a:t>Python file handling</a:t>
            </a:r>
          </a:p>
        </p:txBody>
      </p:sp>
      <p:sp>
        <p:nvSpPr>
          <p:cNvPr id="3" name="Content Placeholder 2">
            <a:extLst>
              <a:ext uri="{FF2B5EF4-FFF2-40B4-BE49-F238E27FC236}">
                <a16:creationId xmlns:a16="http://schemas.microsoft.com/office/drawing/2014/main" id="{50C03653-B046-F8CD-4E38-C551FE4F9AC4}"/>
              </a:ext>
            </a:extLst>
          </p:cNvPr>
          <p:cNvSpPr>
            <a:spLocks noGrp="1"/>
          </p:cNvSpPr>
          <p:nvPr>
            <p:ph idx="1"/>
          </p:nvPr>
        </p:nvSpPr>
        <p:spPr/>
        <p:txBody>
          <a:bodyPr/>
          <a:lstStyle/>
          <a:p>
            <a:pPr algn="just"/>
            <a:r>
              <a:rPr lang="en-US" b="0" i="0" dirty="0">
                <a:solidFill>
                  <a:srgbClr val="333333"/>
                </a:solidFill>
                <a:effectLst/>
                <a:latin typeface="inter-regular"/>
              </a:rPr>
              <a:t>In Python, files are treated in two modes as text or binary. The file may be in the text or binary format, and each line of a file is ended with the special character.</a:t>
            </a:r>
          </a:p>
          <a:p>
            <a:pPr algn="just"/>
            <a:r>
              <a:rPr lang="en-US" b="0" i="0" dirty="0">
                <a:solidFill>
                  <a:srgbClr val="333333"/>
                </a:solidFill>
                <a:effectLst/>
                <a:latin typeface="inter-regular"/>
              </a:rPr>
              <a:t>Hence, a file operation can be done in the following order.</a:t>
            </a:r>
          </a:p>
          <a:p>
            <a:pPr algn="just">
              <a:buFont typeface="Arial" panose="020B0604020202020204" pitchFamily="34" charset="0"/>
              <a:buChar char="•"/>
            </a:pPr>
            <a:r>
              <a:rPr lang="en-US" b="0" i="0" dirty="0">
                <a:solidFill>
                  <a:srgbClr val="000000"/>
                </a:solidFill>
                <a:effectLst/>
                <a:latin typeface="inter-regular"/>
              </a:rPr>
              <a:t>Open a file</a:t>
            </a:r>
          </a:p>
          <a:p>
            <a:pPr algn="just">
              <a:buFont typeface="Arial" panose="020B0604020202020204" pitchFamily="34" charset="0"/>
              <a:buChar char="•"/>
            </a:pPr>
            <a:r>
              <a:rPr lang="en-US" b="0" i="0" dirty="0">
                <a:solidFill>
                  <a:srgbClr val="000000"/>
                </a:solidFill>
                <a:effectLst/>
                <a:latin typeface="inter-regular"/>
              </a:rPr>
              <a:t>Read or write - Performing operation</a:t>
            </a:r>
          </a:p>
          <a:p>
            <a:pPr algn="just">
              <a:buFont typeface="Arial" panose="020B0604020202020204" pitchFamily="34" charset="0"/>
              <a:buChar char="•"/>
            </a:pPr>
            <a:r>
              <a:rPr lang="en-US" b="0" i="0" dirty="0">
                <a:solidFill>
                  <a:srgbClr val="000000"/>
                </a:solidFill>
                <a:effectLst/>
                <a:latin typeface="inter-regular"/>
              </a:rPr>
              <a:t>Close the file</a:t>
            </a:r>
            <a:endParaRPr lang="en-US" b="0" i="0" dirty="0">
              <a:solidFill>
                <a:srgbClr val="610B38"/>
              </a:solidFill>
              <a:effectLst/>
              <a:latin typeface="erdana"/>
            </a:endParaRPr>
          </a:p>
          <a:p>
            <a:endParaRPr lang="en-GB" dirty="0"/>
          </a:p>
        </p:txBody>
      </p:sp>
    </p:spTree>
    <p:extLst>
      <p:ext uri="{BB962C8B-B14F-4D97-AF65-F5344CB8AC3E}">
        <p14:creationId xmlns:p14="http://schemas.microsoft.com/office/powerpoint/2010/main" val="3286102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DBA6587-B5B2-5829-A918-F2E9FED274B8}"/>
              </a:ext>
            </a:extLst>
          </p:cNvPr>
          <p:cNvPicPr>
            <a:picLocks noGrp="1" noChangeAspect="1"/>
          </p:cNvPicPr>
          <p:nvPr>
            <p:ph idx="1"/>
          </p:nvPr>
        </p:nvPicPr>
        <p:blipFill>
          <a:blip r:embed="rId2"/>
          <a:stretch>
            <a:fillRect/>
          </a:stretch>
        </p:blipFill>
        <p:spPr>
          <a:xfrm>
            <a:off x="1591073" y="2562447"/>
            <a:ext cx="8229600" cy="4125432"/>
          </a:xfrm>
        </p:spPr>
      </p:pic>
    </p:spTree>
    <p:extLst>
      <p:ext uri="{BB962C8B-B14F-4D97-AF65-F5344CB8AC3E}">
        <p14:creationId xmlns:p14="http://schemas.microsoft.com/office/powerpoint/2010/main" val="35456546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F68A0-A89A-52B9-51F7-860105281C27}"/>
              </a:ext>
            </a:extLst>
          </p:cNvPr>
          <p:cNvSpPr>
            <a:spLocks noGrp="1"/>
          </p:cNvSpPr>
          <p:nvPr>
            <p:ph type="title"/>
          </p:nvPr>
        </p:nvSpPr>
        <p:spPr/>
        <p:txBody>
          <a:bodyPr/>
          <a:lstStyle/>
          <a:p>
            <a:br>
              <a:rPr lang="en-GB" dirty="0"/>
            </a:br>
            <a:r>
              <a:rPr lang="en-GB" dirty="0"/>
              <a:t>Open &amp; closing a file</a:t>
            </a:r>
            <a:br>
              <a:rPr lang="en-GB" dirty="0"/>
            </a:br>
            <a:r>
              <a:rPr lang="en-US" sz="3600" b="0" i="0" dirty="0">
                <a:solidFill>
                  <a:schemeClr val="bg1"/>
                </a:solidFill>
                <a:effectLst/>
                <a:latin typeface="inter-regular"/>
              </a:rPr>
              <a:t>    </a:t>
            </a:r>
            <a:br>
              <a:rPr lang="en-US" b="0" i="0" dirty="0">
                <a:solidFill>
                  <a:schemeClr val="bg1"/>
                </a:solidFill>
                <a:effectLst/>
                <a:latin typeface="inter-regular"/>
              </a:rPr>
            </a:br>
            <a:endParaRPr lang="en-GB" dirty="0"/>
          </a:p>
        </p:txBody>
      </p:sp>
      <p:sp>
        <p:nvSpPr>
          <p:cNvPr id="3" name="Content Placeholder 2">
            <a:extLst>
              <a:ext uri="{FF2B5EF4-FFF2-40B4-BE49-F238E27FC236}">
                <a16:creationId xmlns:a16="http://schemas.microsoft.com/office/drawing/2014/main" id="{1C1391DF-11E5-ABB9-D593-51D76B234E21}"/>
              </a:ext>
            </a:extLst>
          </p:cNvPr>
          <p:cNvSpPr>
            <a:spLocks noGrp="1"/>
          </p:cNvSpPr>
          <p:nvPr>
            <p:ph idx="1"/>
          </p:nvPr>
        </p:nvSpPr>
        <p:spPr>
          <a:xfrm>
            <a:off x="1020074" y="3429000"/>
            <a:ext cx="3805235" cy="1939506"/>
          </a:xfrm>
        </p:spPr>
        <p:txBody>
          <a:bodyPr/>
          <a:lstStyle/>
          <a:p>
            <a:pPr marL="0" indent="0" algn="just">
              <a:buNone/>
            </a:pPr>
            <a:r>
              <a:rPr lang="en-US" b="0" i="0" dirty="0">
                <a:solidFill>
                  <a:srgbClr val="008200"/>
                </a:solidFill>
                <a:effectLst/>
                <a:latin typeface="inter-regular"/>
              </a:rPr>
              <a:t>#opens the file file.txt in read mode  </a:t>
            </a:r>
            <a:r>
              <a:rPr lang="en-US" b="0" i="0" dirty="0">
                <a:solidFill>
                  <a:srgbClr val="000000"/>
                </a:solidFill>
                <a:effectLst/>
                <a:latin typeface="inter-regular"/>
              </a:rPr>
              <a:t>  </a:t>
            </a:r>
          </a:p>
          <a:p>
            <a:pPr marL="0" indent="0" algn="just">
              <a:buNone/>
            </a:pPr>
            <a:r>
              <a:rPr lang="en-US" b="0" i="0" dirty="0" err="1">
                <a:solidFill>
                  <a:srgbClr val="000000"/>
                </a:solidFill>
                <a:effectLst/>
                <a:latin typeface="inter-regular"/>
              </a:rPr>
              <a:t>fileptr</a:t>
            </a:r>
            <a:r>
              <a:rPr lang="en-US" b="0" i="0" dirty="0">
                <a:solidFill>
                  <a:srgbClr val="000000"/>
                </a:solidFill>
                <a:effectLst/>
                <a:latin typeface="inter-regular"/>
              </a:rPr>
              <a:t> = open(</a:t>
            </a:r>
            <a:r>
              <a:rPr lang="en-US" b="0" i="0" dirty="0">
                <a:solidFill>
                  <a:srgbClr val="0000FF"/>
                </a:solidFill>
                <a:effectLst/>
                <a:latin typeface="inter-regular"/>
              </a:rPr>
              <a:t>"</a:t>
            </a:r>
            <a:r>
              <a:rPr lang="en-US" b="0" i="0" dirty="0" err="1">
                <a:solidFill>
                  <a:srgbClr val="0000FF"/>
                </a:solidFill>
                <a:effectLst/>
                <a:latin typeface="inter-regular"/>
              </a:rPr>
              <a:t>file.txt"</a:t>
            </a:r>
            <a:r>
              <a:rPr lang="en-US" b="0" i="0" dirty="0" err="1">
                <a:solidFill>
                  <a:srgbClr val="000000"/>
                </a:solidFill>
                <a:effectLst/>
                <a:latin typeface="inter-regular"/>
              </a:rPr>
              <a:t>,</a:t>
            </a:r>
            <a:r>
              <a:rPr lang="en-US" b="0" i="0" dirty="0" err="1">
                <a:solidFill>
                  <a:srgbClr val="0000FF"/>
                </a:solidFill>
                <a:effectLst/>
                <a:latin typeface="inter-regular"/>
              </a:rPr>
              <a:t>"r</a:t>
            </a:r>
            <a:r>
              <a:rPr lang="en-US" b="0" i="0" dirty="0">
                <a:solidFill>
                  <a:srgbClr val="0000FF"/>
                </a:solidFill>
                <a:effectLst/>
                <a:latin typeface="inter-regular"/>
              </a:rPr>
              <a:t>"</a:t>
            </a:r>
            <a:r>
              <a:rPr lang="en-US" b="0" i="0" dirty="0">
                <a:solidFill>
                  <a:srgbClr val="000000"/>
                </a:solidFill>
                <a:effectLst/>
                <a:latin typeface="inter-regular"/>
              </a:rPr>
              <a:t>)    </a:t>
            </a:r>
          </a:p>
          <a:p>
            <a:pPr marL="0" indent="0" algn="just">
              <a:buNone/>
            </a:pPr>
            <a:r>
              <a:rPr lang="en-US" b="0" i="0" dirty="0">
                <a:solidFill>
                  <a:srgbClr val="000000"/>
                </a:solidFill>
                <a:effectLst/>
                <a:latin typeface="inter-regular"/>
              </a:rPr>
              <a:t> </a:t>
            </a:r>
            <a:r>
              <a:rPr lang="en-US" b="1" i="0" dirty="0">
                <a:solidFill>
                  <a:srgbClr val="006699"/>
                </a:solidFill>
                <a:effectLst/>
                <a:latin typeface="inter-regular"/>
              </a:rPr>
              <a:t>if</a:t>
            </a:r>
            <a:r>
              <a:rPr lang="en-US" b="0" i="0" dirty="0">
                <a:solidFill>
                  <a:srgbClr val="000000"/>
                </a:solidFill>
                <a:effectLst/>
                <a:latin typeface="inter-regular"/>
              </a:rPr>
              <a:t> </a:t>
            </a:r>
            <a:r>
              <a:rPr lang="en-US" b="0" i="0" dirty="0" err="1">
                <a:solidFill>
                  <a:srgbClr val="000000"/>
                </a:solidFill>
                <a:effectLst/>
                <a:latin typeface="inter-regular"/>
              </a:rPr>
              <a:t>fileptr</a:t>
            </a:r>
            <a:r>
              <a:rPr lang="en-US" b="0" i="0" dirty="0">
                <a:solidFill>
                  <a:srgbClr val="000000"/>
                </a:solidFill>
                <a:effectLst/>
                <a:latin typeface="inter-regular"/>
              </a:rPr>
              <a:t>:    </a:t>
            </a:r>
          </a:p>
          <a:p>
            <a:pPr marL="0" indent="0" algn="just">
              <a:buNone/>
            </a:pPr>
            <a:r>
              <a:rPr lang="en-US" b="0" i="0" dirty="0">
                <a:solidFill>
                  <a:srgbClr val="000000"/>
                </a:solidFill>
                <a:effectLst/>
                <a:latin typeface="inter-regular"/>
              </a:rPr>
              <a:t> </a:t>
            </a:r>
            <a:r>
              <a:rPr lang="en-US" b="1" i="0" dirty="0">
                <a:solidFill>
                  <a:srgbClr val="006699"/>
                </a:solidFill>
                <a:effectLst/>
                <a:latin typeface="inter-regular"/>
              </a:rPr>
              <a:t>print</a:t>
            </a:r>
            <a:r>
              <a:rPr lang="en-US" b="0" i="0" dirty="0">
                <a:solidFill>
                  <a:srgbClr val="000000"/>
                </a:solidFill>
                <a:effectLst/>
                <a:latin typeface="inter-regular"/>
              </a:rPr>
              <a:t>(</a:t>
            </a:r>
            <a:r>
              <a:rPr lang="en-US" b="0" i="0" dirty="0">
                <a:solidFill>
                  <a:srgbClr val="0000FF"/>
                </a:solidFill>
                <a:effectLst/>
                <a:latin typeface="inter-regular"/>
              </a:rPr>
              <a:t>"file is opened successfully"</a:t>
            </a:r>
            <a:r>
              <a:rPr lang="en-US" b="0" i="0" dirty="0">
                <a:solidFill>
                  <a:srgbClr val="000000"/>
                </a:solidFill>
                <a:effectLst/>
                <a:latin typeface="inter-regular"/>
              </a:rPr>
              <a:t>)    </a:t>
            </a:r>
          </a:p>
          <a:p>
            <a:endParaRPr lang="en-GB" dirty="0"/>
          </a:p>
        </p:txBody>
      </p:sp>
      <p:sp>
        <p:nvSpPr>
          <p:cNvPr id="7" name="TextBox 6">
            <a:extLst>
              <a:ext uri="{FF2B5EF4-FFF2-40B4-BE49-F238E27FC236}">
                <a16:creationId xmlns:a16="http://schemas.microsoft.com/office/drawing/2014/main" id="{6F6ABE7F-9E28-E418-4CC6-139876738B3D}"/>
              </a:ext>
            </a:extLst>
          </p:cNvPr>
          <p:cNvSpPr txBox="1"/>
          <p:nvPr/>
        </p:nvSpPr>
        <p:spPr>
          <a:xfrm>
            <a:off x="1020074" y="2648157"/>
            <a:ext cx="6094562" cy="646331"/>
          </a:xfrm>
          <a:prstGeom prst="rect">
            <a:avLst/>
          </a:prstGeom>
          <a:noFill/>
        </p:spPr>
        <p:txBody>
          <a:bodyPr wrap="square">
            <a:spAutoFit/>
          </a:bodyPr>
          <a:lstStyle/>
          <a:p>
            <a:pPr algn="just"/>
            <a:r>
              <a:rPr lang="en-US" b="1" i="0" dirty="0">
                <a:solidFill>
                  <a:srgbClr val="333333"/>
                </a:solidFill>
                <a:effectLst/>
                <a:latin typeface="inter-bold"/>
              </a:rPr>
              <a:t>Syntax:</a:t>
            </a:r>
            <a:endParaRPr lang="en-US" b="0" i="0" dirty="0">
              <a:solidFill>
                <a:srgbClr val="333333"/>
              </a:solidFill>
              <a:effectLst/>
              <a:latin typeface="inter-regular"/>
            </a:endParaRPr>
          </a:p>
          <a:p>
            <a:pPr algn="just"/>
            <a:r>
              <a:rPr lang="en-US" b="0" i="0" dirty="0" err="1">
                <a:solidFill>
                  <a:srgbClr val="000000"/>
                </a:solidFill>
                <a:effectLst/>
                <a:latin typeface="inter-regular"/>
              </a:rPr>
              <a:t>File_object</a:t>
            </a:r>
            <a:r>
              <a:rPr lang="en-US" b="0" i="0" dirty="0">
                <a:solidFill>
                  <a:srgbClr val="000000"/>
                </a:solidFill>
                <a:effectLst/>
                <a:latin typeface="inter-regular"/>
              </a:rPr>
              <a:t> = open(&lt;file-name&gt;, &lt;access-mode&gt;, &lt;buffering&gt;)    </a:t>
            </a:r>
          </a:p>
        </p:txBody>
      </p:sp>
      <p:sp>
        <p:nvSpPr>
          <p:cNvPr id="9" name="TextBox 8">
            <a:extLst>
              <a:ext uri="{FF2B5EF4-FFF2-40B4-BE49-F238E27FC236}">
                <a16:creationId xmlns:a16="http://schemas.microsoft.com/office/drawing/2014/main" id="{9EA17971-99F0-6B56-E358-AD054E65CFA7}"/>
              </a:ext>
            </a:extLst>
          </p:cNvPr>
          <p:cNvSpPr txBox="1"/>
          <p:nvPr/>
        </p:nvSpPr>
        <p:spPr>
          <a:xfrm>
            <a:off x="7472632" y="2782669"/>
            <a:ext cx="3146485" cy="646331"/>
          </a:xfrm>
          <a:prstGeom prst="rect">
            <a:avLst/>
          </a:prstGeom>
          <a:noFill/>
        </p:spPr>
        <p:txBody>
          <a:bodyPr wrap="square">
            <a:spAutoFit/>
          </a:bodyPr>
          <a:lstStyle/>
          <a:p>
            <a:pPr algn="just"/>
            <a:r>
              <a:rPr lang="en-GB" b="1" i="0" dirty="0">
                <a:solidFill>
                  <a:srgbClr val="333333"/>
                </a:solidFill>
                <a:effectLst/>
                <a:latin typeface="inter-bold"/>
              </a:rPr>
              <a:t>Syntax</a:t>
            </a:r>
            <a:endParaRPr lang="en-GB" b="0" i="0" dirty="0">
              <a:solidFill>
                <a:srgbClr val="333333"/>
              </a:solidFill>
              <a:effectLst/>
              <a:latin typeface="inter-regular"/>
            </a:endParaRPr>
          </a:p>
          <a:p>
            <a:pPr algn="just"/>
            <a:r>
              <a:rPr lang="en-GB" b="0" i="0" dirty="0" err="1">
                <a:solidFill>
                  <a:srgbClr val="000000"/>
                </a:solidFill>
                <a:effectLst/>
                <a:latin typeface="inter-regular"/>
              </a:rPr>
              <a:t>fileobject.close</a:t>
            </a:r>
            <a:r>
              <a:rPr lang="en-GB" b="0" i="0" dirty="0">
                <a:solidFill>
                  <a:srgbClr val="000000"/>
                </a:solidFill>
                <a:effectLst/>
                <a:latin typeface="inter-regular"/>
              </a:rPr>
              <a:t>()   </a:t>
            </a:r>
          </a:p>
        </p:txBody>
      </p:sp>
      <p:sp>
        <p:nvSpPr>
          <p:cNvPr id="11" name="TextBox 10">
            <a:extLst>
              <a:ext uri="{FF2B5EF4-FFF2-40B4-BE49-F238E27FC236}">
                <a16:creationId xmlns:a16="http://schemas.microsoft.com/office/drawing/2014/main" id="{347007DA-55EC-9AE4-76E4-C484C3C4F5D3}"/>
              </a:ext>
            </a:extLst>
          </p:cNvPr>
          <p:cNvSpPr txBox="1"/>
          <p:nvPr/>
        </p:nvSpPr>
        <p:spPr>
          <a:xfrm>
            <a:off x="7472632" y="3660089"/>
            <a:ext cx="3699294" cy="1477328"/>
          </a:xfrm>
          <a:prstGeom prst="rect">
            <a:avLst/>
          </a:prstGeom>
          <a:noFill/>
        </p:spPr>
        <p:txBody>
          <a:bodyPr wrap="square">
            <a:spAutoFit/>
          </a:bodyPr>
          <a:lstStyle/>
          <a:p>
            <a:pPr algn="just"/>
            <a:r>
              <a:rPr lang="en-US" b="1" i="0" dirty="0">
                <a:solidFill>
                  <a:srgbClr val="006699"/>
                </a:solidFill>
                <a:effectLst/>
                <a:latin typeface="inter-regular"/>
              </a:rPr>
              <a:t>try</a:t>
            </a:r>
            <a:r>
              <a:rPr lang="en-US" b="0" i="0" dirty="0">
                <a:solidFill>
                  <a:srgbClr val="000000"/>
                </a:solidFill>
                <a:effectLst/>
                <a:latin typeface="inter-regular"/>
              </a:rPr>
              <a:t>:  </a:t>
            </a:r>
          </a:p>
          <a:p>
            <a:pPr algn="just"/>
            <a:r>
              <a:rPr lang="en-US" b="0" i="0" dirty="0">
                <a:solidFill>
                  <a:srgbClr val="000000"/>
                </a:solidFill>
                <a:effectLst/>
                <a:latin typeface="inter-regular"/>
              </a:rPr>
              <a:t>   </a:t>
            </a:r>
            <a:r>
              <a:rPr lang="en-US" b="0" i="0" dirty="0" err="1">
                <a:solidFill>
                  <a:srgbClr val="000000"/>
                </a:solidFill>
                <a:effectLst/>
                <a:latin typeface="inter-regular"/>
              </a:rPr>
              <a:t>fileptr</a:t>
            </a:r>
            <a:r>
              <a:rPr lang="en-US" b="0" i="0" dirty="0">
                <a:solidFill>
                  <a:srgbClr val="000000"/>
                </a:solidFill>
                <a:effectLst/>
                <a:latin typeface="inter-regular"/>
              </a:rPr>
              <a:t> = open(</a:t>
            </a:r>
            <a:r>
              <a:rPr lang="en-US" b="0" i="0" dirty="0">
                <a:solidFill>
                  <a:srgbClr val="0000FF"/>
                </a:solidFill>
                <a:effectLst/>
                <a:latin typeface="inter-regular"/>
              </a:rPr>
              <a:t>"file.txt"</a:t>
            </a:r>
            <a:r>
              <a:rPr lang="en-US" b="0" i="0" dirty="0">
                <a:solidFill>
                  <a:srgbClr val="000000"/>
                </a:solidFill>
                <a:effectLst/>
                <a:latin typeface="inter-regular"/>
              </a:rPr>
              <a:t>)  </a:t>
            </a:r>
          </a:p>
          <a:p>
            <a:pPr algn="just"/>
            <a:r>
              <a:rPr lang="en-US" b="0" i="0" dirty="0">
                <a:solidFill>
                  <a:srgbClr val="000000"/>
                </a:solidFill>
                <a:effectLst/>
                <a:latin typeface="inter-regular"/>
              </a:rPr>
              <a:t>   </a:t>
            </a:r>
            <a:r>
              <a:rPr lang="en-US" b="0" i="0" dirty="0">
                <a:solidFill>
                  <a:srgbClr val="008200"/>
                </a:solidFill>
                <a:effectLst/>
                <a:latin typeface="inter-regular"/>
              </a:rPr>
              <a:t># perform file operations</a:t>
            </a:r>
            <a:r>
              <a:rPr lang="en-US" b="0" i="0" dirty="0">
                <a:solidFill>
                  <a:srgbClr val="000000"/>
                </a:solidFill>
                <a:effectLst/>
                <a:latin typeface="inter-regular"/>
              </a:rPr>
              <a:t>  </a:t>
            </a:r>
          </a:p>
          <a:p>
            <a:pPr algn="just"/>
            <a:r>
              <a:rPr lang="en-US" b="1" i="0" dirty="0">
                <a:solidFill>
                  <a:srgbClr val="006699"/>
                </a:solidFill>
                <a:effectLst/>
                <a:latin typeface="inter-regular"/>
              </a:rPr>
              <a:t>finally</a:t>
            </a:r>
            <a:r>
              <a:rPr lang="en-US" b="0" i="0" dirty="0">
                <a:solidFill>
                  <a:srgbClr val="000000"/>
                </a:solidFill>
                <a:effectLst/>
                <a:latin typeface="inter-regular"/>
              </a:rPr>
              <a:t>:  </a:t>
            </a:r>
          </a:p>
          <a:p>
            <a:pPr algn="just"/>
            <a:r>
              <a:rPr lang="en-US" b="0" i="0" dirty="0">
                <a:solidFill>
                  <a:srgbClr val="000000"/>
                </a:solidFill>
                <a:effectLst/>
                <a:latin typeface="inter-regular"/>
              </a:rPr>
              <a:t>   </a:t>
            </a:r>
            <a:r>
              <a:rPr lang="en-US" b="0" i="0" dirty="0" err="1">
                <a:solidFill>
                  <a:srgbClr val="000000"/>
                </a:solidFill>
                <a:effectLst/>
                <a:latin typeface="inter-regular"/>
              </a:rPr>
              <a:t>fileptr.close</a:t>
            </a:r>
            <a:r>
              <a:rPr lang="en-US" b="0" i="0" dirty="0">
                <a:solidFill>
                  <a:srgbClr val="000000"/>
                </a:solidFill>
                <a:effectLst/>
                <a:latin typeface="inter-regular"/>
              </a:rPr>
              <a:t>()  </a:t>
            </a:r>
          </a:p>
        </p:txBody>
      </p:sp>
    </p:spTree>
    <p:extLst>
      <p:ext uri="{BB962C8B-B14F-4D97-AF65-F5344CB8AC3E}">
        <p14:creationId xmlns:p14="http://schemas.microsoft.com/office/powerpoint/2010/main" val="26898795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F8BC1-EBCB-96C3-D9AE-67CB24057399}"/>
              </a:ext>
            </a:extLst>
          </p:cNvPr>
          <p:cNvSpPr>
            <a:spLocks noGrp="1"/>
          </p:cNvSpPr>
          <p:nvPr>
            <p:ph type="title"/>
          </p:nvPr>
        </p:nvSpPr>
        <p:spPr>
          <a:xfrm>
            <a:off x="1154954" y="517584"/>
            <a:ext cx="8761413" cy="1439175"/>
          </a:xfrm>
        </p:spPr>
        <p:txBody>
          <a:bodyPr/>
          <a:lstStyle/>
          <a:p>
            <a:r>
              <a:rPr lang="en-GB" dirty="0">
                <a:solidFill>
                  <a:schemeClr val="bg1"/>
                </a:solidFill>
              </a:rPr>
              <a:t>Access mode</a:t>
            </a:r>
          </a:p>
        </p:txBody>
      </p:sp>
      <p:pic>
        <p:nvPicPr>
          <p:cNvPr id="7" name="Picture 6">
            <a:extLst>
              <a:ext uri="{FF2B5EF4-FFF2-40B4-BE49-F238E27FC236}">
                <a16:creationId xmlns:a16="http://schemas.microsoft.com/office/drawing/2014/main" id="{073EB84F-00F6-D50E-95E5-65CF7AD33D48}"/>
              </a:ext>
            </a:extLst>
          </p:cNvPr>
          <p:cNvPicPr>
            <a:picLocks noChangeAspect="1"/>
          </p:cNvPicPr>
          <p:nvPr/>
        </p:nvPicPr>
        <p:blipFill>
          <a:blip r:embed="rId2"/>
          <a:stretch>
            <a:fillRect/>
          </a:stretch>
        </p:blipFill>
        <p:spPr>
          <a:xfrm>
            <a:off x="494929" y="2493034"/>
            <a:ext cx="10564135" cy="4080294"/>
          </a:xfrm>
          <a:prstGeom prst="rect">
            <a:avLst/>
          </a:prstGeom>
        </p:spPr>
      </p:pic>
    </p:spTree>
    <p:extLst>
      <p:ext uri="{BB962C8B-B14F-4D97-AF65-F5344CB8AC3E}">
        <p14:creationId xmlns:p14="http://schemas.microsoft.com/office/powerpoint/2010/main" val="2929517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4F4FF-E0EE-D629-8182-929EAF5ABAFB}"/>
              </a:ext>
            </a:extLst>
          </p:cNvPr>
          <p:cNvSpPr>
            <a:spLocks noGrp="1"/>
          </p:cNvSpPr>
          <p:nvPr>
            <p:ph type="title"/>
          </p:nvPr>
        </p:nvSpPr>
        <p:spPr/>
        <p:txBody>
          <a:bodyPr/>
          <a:lstStyle/>
          <a:p>
            <a:r>
              <a:rPr lang="en-GB" b="0" i="0" dirty="0">
                <a:solidFill>
                  <a:schemeClr val="bg1"/>
                </a:solidFill>
                <a:effectLst/>
                <a:latin typeface="erdana"/>
              </a:rPr>
              <a:t>Writing in a file</a:t>
            </a:r>
            <a:br>
              <a:rPr lang="en-GB" b="0" i="0" dirty="0">
                <a:solidFill>
                  <a:schemeClr val="bg1"/>
                </a:solidFill>
                <a:effectLst/>
                <a:latin typeface="erdana"/>
              </a:rPr>
            </a:br>
            <a:endParaRPr lang="en-GB" dirty="0">
              <a:solidFill>
                <a:schemeClr val="bg1"/>
              </a:solidFill>
            </a:endParaRPr>
          </a:p>
        </p:txBody>
      </p:sp>
      <p:sp>
        <p:nvSpPr>
          <p:cNvPr id="3" name="Content Placeholder 2">
            <a:extLst>
              <a:ext uri="{FF2B5EF4-FFF2-40B4-BE49-F238E27FC236}">
                <a16:creationId xmlns:a16="http://schemas.microsoft.com/office/drawing/2014/main" id="{F11B199C-2314-D00E-2AA0-1175DEF69106}"/>
              </a:ext>
            </a:extLst>
          </p:cNvPr>
          <p:cNvSpPr>
            <a:spLocks noGrp="1"/>
          </p:cNvSpPr>
          <p:nvPr>
            <p:ph idx="1"/>
          </p:nvPr>
        </p:nvSpPr>
        <p:spPr/>
        <p:txBody>
          <a:bodyPr>
            <a:normAutofit lnSpcReduction="10000"/>
          </a:bodyPr>
          <a:lstStyle/>
          <a:p>
            <a:pPr marL="0" indent="0" algn="just">
              <a:buNone/>
            </a:pPr>
            <a:r>
              <a:rPr lang="en-US" b="0" i="0" dirty="0">
                <a:solidFill>
                  <a:srgbClr val="008200"/>
                </a:solidFill>
                <a:effectLst/>
                <a:latin typeface="inter-regular"/>
              </a:rPr>
              <a:t># open the file.txt in append mode. Create a new file if no such file exists.</a:t>
            </a:r>
            <a:r>
              <a:rPr lang="en-US" b="0" i="0" dirty="0">
                <a:solidFill>
                  <a:srgbClr val="000000"/>
                </a:solidFill>
                <a:effectLst/>
                <a:latin typeface="inter-regular"/>
              </a:rPr>
              <a:t>  </a:t>
            </a:r>
          </a:p>
          <a:p>
            <a:pPr marL="0" indent="0" algn="just">
              <a:buNone/>
            </a:pPr>
            <a:r>
              <a:rPr lang="en-US" b="0" i="0" dirty="0" err="1">
                <a:solidFill>
                  <a:srgbClr val="000000"/>
                </a:solidFill>
                <a:effectLst/>
                <a:latin typeface="inter-regular"/>
              </a:rPr>
              <a:t>fileptr</a:t>
            </a:r>
            <a:r>
              <a:rPr lang="en-US" b="0" i="0" dirty="0">
                <a:solidFill>
                  <a:srgbClr val="000000"/>
                </a:solidFill>
                <a:effectLst/>
                <a:latin typeface="inter-regular"/>
              </a:rPr>
              <a:t> = open(</a:t>
            </a:r>
            <a:r>
              <a:rPr lang="en-US" b="0" i="0" dirty="0">
                <a:solidFill>
                  <a:srgbClr val="0000FF"/>
                </a:solidFill>
                <a:effectLst/>
                <a:latin typeface="inter-regular"/>
              </a:rPr>
              <a:t>"file2.txt"</a:t>
            </a:r>
            <a:r>
              <a:rPr lang="en-US" b="0" i="0" dirty="0">
                <a:solidFill>
                  <a:srgbClr val="000000"/>
                </a:solidFill>
                <a:effectLst/>
                <a:latin typeface="inter-regular"/>
              </a:rPr>
              <a:t>, </a:t>
            </a:r>
            <a:r>
              <a:rPr lang="en-US" b="0" i="0" dirty="0">
                <a:solidFill>
                  <a:srgbClr val="0000FF"/>
                </a:solidFill>
                <a:effectLst/>
                <a:latin typeface="inter-regular"/>
              </a:rPr>
              <a:t>"w"</a:t>
            </a:r>
            <a:r>
              <a:rPr lang="en-US" b="0" i="0" dirty="0">
                <a:solidFill>
                  <a:srgbClr val="000000"/>
                </a:solidFill>
                <a:effectLst/>
                <a:latin typeface="inter-regular"/>
              </a:rPr>
              <a:t>)  </a:t>
            </a:r>
          </a:p>
          <a:p>
            <a:pPr marL="0" indent="0" algn="just">
              <a:buNone/>
            </a:pPr>
            <a:r>
              <a:rPr lang="en-US" b="0" i="0" dirty="0">
                <a:solidFill>
                  <a:srgbClr val="000000"/>
                </a:solidFill>
                <a:effectLst/>
                <a:latin typeface="inter-regular"/>
              </a:rPr>
              <a:t>  </a:t>
            </a:r>
          </a:p>
          <a:p>
            <a:pPr marL="0" indent="0" algn="just">
              <a:buNone/>
            </a:pPr>
            <a:r>
              <a:rPr lang="en-US" b="0" i="0" dirty="0">
                <a:solidFill>
                  <a:srgbClr val="008200"/>
                </a:solidFill>
                <a:effectLst/>
                <a:latin typeface="inter-regular"/>
              </a:rPr>
              <a:t># appending the content to the file</a:t>
            </a:r>
            <a:r>
              <a:rPr lang="en-US" b="0" i="0" dirty="0">
                <a:solidFill>
                  <a:srgbClr val="000000"/>
                </a:solidFill>
                <a:effectLst/>
                <a:latin typeface="inter-regular"/>
              </a:rPr>
              <a:t>  </a:t>
            </a:r>
          </a:p>
          <a:p>
            <a:pPr marL="0" indent="0" algn="just">
              <a:buNone/>
            </a:pPr>
            <a:r>
              <a:rPr lang="en-US" b="0" i="0" dirty="0" err="1">
                <a:solidFill>
                  <a:srgbClr val="000000"/>
                </a:solidFill>
                <a:effectLst/>
                <a:latin typeface="inter-regular"/>
              </a:rPr>
              <a:t>fileptr.write</a:t>
            </a:r>
            <a:r>
              <a:rPr lang="en-US" b="0" i="0" dirty="0">
                <a:solidFill>
                  <a:srgbClr val="000000"/>
                </a:solidFill>
                <a:effectLst/>
                <a:latin typeface="inter-regular"/>
              </a:rPr>
              <a:t>(</a:t>
            </a:r>
            <a:r>
              <a:rPr lang="en-US" b="0" i="0" dirty="0">
                <a:solidFill>
                  <a:srgbClr val="0000FF"/>
                </a:solidFill>
                <a:effectLst/>
                <a:latin typeface="inter-regular"/>
              </a:rPr>
              <a:t>''</a:t>
            </a:r>
            <a:r>
              <a:rPr lang="en-US" b="0" i="0" dirty="0">
                <a:solidFill>
                  <a:srgbClr val="008200"/>
                </a:solidFill>
                <a:effectLst/>
                <a:latin typeface="inter-regular"/>
              </a:rPr>
              <a:t>'''Python is easy language. It is simple.</a:t>
            </a:r>
            <a:r>
              <a:rPr lang="en-US" b="0" i="0" dirty="0">
                <a:solidFill>
                  <a:srgbClr val="000000"/>
                </a:solidFill>
                <a:effectLst/>
                <a:latin typeface="inter-regular"/>
              </a:rPr>
              <a:t> </a:t>
            </a:r>
          </a:p>
          <a:p>
            <a:pPr marL="0" indent="0" algn="just">
              <a:buNone/>
            </a:pPr>
            <a:r>
              <a:rPr lang="en-US" b="0" i="0" dirty="0">
                <a:solidFill>
                  <a:srgbClr val="008200"/>
                </a:solidFill>
                <a:effectLst/>
                <a:latin typeface="inter-regular"/>
              </a:rPr>
              <a:t>It is the fastest-growing programing language'''</a:t>
            </a:r>
            <a:r>
              <a:rPr lang="en-US" b="0" i="0" dirty="0">
                <a:solidFill>
                  <a:srgbClr val="000000"/>
                </a:solidFill>
                <a:effectLst/>
                <a:latin typeface="inter-regular"/>
              </a:rPr>
              <a:t>)  </a:t>
            </a:r>
          </a:p>
          <a:p>
            <a:pPr marL="0" indent="0" algn="just">
              <a:buNone/>
            </a:pPr>
            <a:r>
              <a:rPr lang="en-US" b="0" i="0" dirty="0">
                <a:solidFill>
                  <a:srgbClr val="000000"/>
                </a:solidFill>
                <a:effectLst/>
                <a:latin typeface="inter-regular"/>
              </a:rPr>
              <a:t>  </a:t>
            </a:r>
          </a:p>
          <a:p>
            <a:pPr marL="0" indent="0" algn="just">
              <a:buNone/>
            </a:pPr>
            <a:r>
              <a:rPr lang="en-US" b="0" i="0" dirty="0">
                <a:solidFill>
                  <a:srgbClr val="008200"/>
                </a:solidFill>
                <a:effectLst/>
                <a:latin typeface="inter-regular"/>
              </a:rPr>
              <a:t># closing the opened the file</a:t>
            </a:r>
            <a:r>
              <a:rPr lang="en-US" b="0" i="0" dirty="0">
                <a:solidFill>
                  <a:srgbClr val="000000"/>
                </a:solidFill>
                <a:effectLst/>
                <a:latin typeface="inter-regular"/>
              </a:rPr>
              <a:t>  </a:t>
            </a:r>
          </a:p>
          <a:p>
            <a:pPr marL="0" indent="0" algn="just">
              <a:buNone/>
            </a:pPr>
            <a:r>
              <a:rPr lang="en-US" b="0" i="0" dirty="0" err="1">
                <a:solidFill>
                  <a:srgbClr val="000000"/>
                </a:solidFill>
                <a:effectLst/>
                <a:latin typeface="inter-regular"/>
              </a:rPr>
              <a:t>fileptr.close</a:t>
            </a:r>
            <a:r>
              <a:rPr lang="en-US" b="0" i="0" dirty="0">
                <a:solidFill>
                  <a:srgbClr val="000000"/>
                </a:solidFill>
                <a:effectLst/>
                <a:latin typeface="inter-regular"/>
              </a:rPr>
              <a:t>()  </a:t>
            </a:r>
          </a:p>
          <a:p>
            <a:endParaRPr lang="en-GB" dirty="0"/>
          </a:p>
        </p:txBody>
      </p:sp>
    </p:spTree>
    <p:extLst>
      <p:ext uri="{BB962C8B-B14F-4D97-AF65-F5344CB8AC3E}">
        <p14:creationId xmlns:p14="http://schemas.microsoft.com/office/powerpoint/2010/main" val="18746455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F749E-B0A9-AE4A-60B9-F62F57291259}"/>
              </a:ext>
            </a:extLst>
          </p:cNvPr>
          <p:cNvSpPr>
            <a:spLocks noGrp="1"/>
          </p:cNvSpPr>
          <p:nvPr>
            <p:ph type="title"/>
          </p:nvPr>
        </p:nvSpPr>
        <p:spPr/>
        <p:txBody>
          <a:bodyPr/>
          <a:lstStyle/>
          <a:p>
            <a:r>
              <a:rPr lang="en-GB" dirty="0"/>
              <a:t>Exceptions</a:t>
            </a:r>
          </a:p>
        </p:txBody>
      </p:sp>
      <p:sp>
        <p:nvSpPr>
          <p:cNvPr id="3" name="Content Placeholder 2">
            <a:extLst>
              <a:ext uri="{FF2B5EF4-FFF2-40B4-BE49-F238E27FC236}">
                <a16:creationId xmlns:a16="http://schemas.microsoft.com/office/drawing/2014/main" id="{44F67D7D-D85A-F041-57BB-277879A64167}"/>
              </a:ext>
            </a:extLst>
          </p:cNvPr>
          <p:cNvSpPr>
            <a:spLocks noGrp="1"/>
          </p:cNvSpPr>
          <p:nvPr>
            <p:ph idx="1"/>
          </p:nvPr>
        </p:nvSpPr>
        <p:spPr>
          <a:xfrm>
            <a:off x="543465" y="2484408"/>
            <a:ext cx="3372928" cy="3535392"/>
          </a:xfrm>
        </p:spPr>
        <p:txBody>
          <a:bodyPr>
            <a:normAutofit fontScale="92500" lnSpcReduction="10000"/>
          </a:bodyPr>
          <a:lstStyle/>
          <a:p>
            <a:pPr algn="just"/>
            <a:r>
              <a:rPr lang="en-US" b="0" i="0" dirty="0">
                <a:solidFill>
                  <a:srgbClr val="610B38"/>
                </a:solidFill>
                <a:effectLst/>
                <a:latin typeface="erdana"/>
              </a:rPr>
              <a:t>Try and Except Statement - Catching Exceptions</a:t>
            </a:r>
          </a:p>
          <a:p>
            <a:pPr algn="just"/>
            <a:r>
              <a:rPr lang="en-US" b="0" i="0" dirty="0">
                <a:solidFill>
                  <a:srgbClr val="333333"/>
                </a:solidFill>
                <a:effectLst/>
                <a:latin typeface="inter-regular"/>
              </a:rPr>
              <a:t>In Python, we catch exceptions and handle them using try and except code blocks. The try clause contains the code that can raise an exception, while the except clause contains the code lines that handle the exception. Let's see if we can access the index from the array, which is more than the array's length, and handle the resulting exception.</a:t>
            </a:r>
          </a:p>
          <a:p>
            <a:endParaRPr lang="en-GB" dirty="0"/>
          </a:p>
        </p:txBody>
      </p:sp>
      <p:sp>
        <p:nvSpPr>
          <p:cNvPr id="5" name="TextBox 4">
            <a:extLst>
              <a:ext uri="{FF2B5EF4-FFF2-40B4-BE49-F238E27FC236}">
                <a16:creationId xmlns:a16="http://schemas.microsoft.com/office/drawing/2014/main" id="{E5082E19-8931-7A84-52BB-5E6990B8B1C0}"/>
              </a:ext>
            </a:extLst>
          </p:cNvPr>
          <p:cNvSpPr txBox="1"/>
          <p:nvPr/>
        </p:nvSpPr>
        <p:spPr>
          <a:xfrm>
            <a:off x="4563373" y="2468012"/>
            <a:ext cx="6633713" cy="3693319"/>
          </a:xfrm>
          <a:prstGeom prst="rect">
            <a:avLst/>
          </a:prstGeom>
          <a:noFill/>
        </p:spPr>
        <p:txBody>
          <a:bodyPr wrap="square">
            <a:spAutoFit/>
          </a:bodyPr>
          <a:lstStyle/>
          <a:p>
            <a:pPr algn="just"/>
            <a:r>
              <a:rPr lang="en-US" b="0" i="0" dirty="0">
                <a:solidFill>
                  <a:srgbClr val="008200"/>
                </a:solidFill>
                <a:effectLst/>
                <a:latin typeface="inter-regular"/>
              </a:rPr>
              <a:t># Python code to catch an exception and handle it using try and except code blocks</a:t>
            </a:r>
            <a:r>
              <a:rPr lang="en-US" b="0" i="0" dirty="0">
                <a:solidFill>
                  <a:srgbClr val="000000"/>
                </a:solidFill>
                <a:effectLst/>
                <a:latin typeface="inter-regular"/>
              </a:rPr>
              <a:t>  </a:t>
            </a:r>
          </a:p>
          <a:p>
            <a:pPr algn="just"/>
            <a:r>
              <a:rPr lang="en-US" b="0" i="0" dirty="0">
                <a:solidFill>
                  <a:srgbClr val="000000"/>
                </a:solidFill>
                <a:effectLst/>
                <a:latin typeface="inter-regular"/>
              </a:rPr>
              <a:t>a = [</a:t>
            </a:r>
            <a:r>
              <a:rPr lang="en-US" b="0" i="0" dirty="0">
                <a:solidFill>
                  <a:srgbClr val="0000FF"/>
                </a:solidFill>
                <a:effectLst/>
                <a:latin typeface="inter-regular"/>
              </a:rPr>
              <a:t>"Python"</a:t>
            </a:r>
            <a:r>
              <a:rPr lang="en-US" b="0" i="0" dirty="0">
                <a:solidFill>
                  <a:srgbClr val="000000"/>
                </a:solidFill>
                <a:effectLst/>
                <a:latin typeface="inter-regular"/>
              </a:rPr>
              <a:t>, </a:t>
            </a:r>
            <a:r>
              <a:rPr lang="en-US" b="0" i="0" dirty="0">
                <a:solidFill>
                  <a:srgbClr val="0000FF"/>
                </a:solidFill>
                <a:effectLst/>
                <a:latin typeface="inter-regular"/>
              </a:rPr>
              <a:t>"Exceptions"</a:t>
            </a:r>
            <a:r>
              <a:rPr lang="en-US" b="0" i="0" dirty="0">
                <a:solidFill>
                  <a:srgbClr val="000000"/>
                </a:solidFill>
                <a:effectLst/>
                <a:latin typeface="inter-regular"/>
              </a:rPr>
              <a:t>, </a:t>
            </a:r>
            <a:r>
              <a:rPr lang="en-US" b="0" i="0" dirty="0">
                <a:solidFill>
                  <a:srgbClr val="0000FF"/>
                </a:solidFill>
                <a:effectLst/>
                <a:latin typeface="inter-regular"/>
              </a:rPr>
              <a:t>"try and except"</a:t>
            </a:r>
            <a:r>
              <a:rPr lang="en-US" b="0" i="0" dirty="0">
                <a:solidFill>
                  <a:srgbClr val="000000"/>
                </a:solidFill>
                <a:effectLst/>
                <a:latin typeface="inter-regular"/>
              </a:rPr>
              <a:t>]  </a:t>
            </a:r>
          </a:p>
          <a:p>
            <a:pPr algn="just"/>
            <a:r>
              <a:rPr lang="en-US" b="1" i="0" dirty="0">
                <a:solidFill>
                  <a:srgbClr val="006699"/>
                </a:solidFill>
                <a:effectLst/>
                <a:latin typeface="inter-regular"/>
              </a:rPr>
              <a:t>try</a:t>
            </a:r>
            <a:r>
              <a:rPr lang="en-US" b="0" i="0" dirty="0">
                <a:solidFill>
                  <a:srgbClr val="000000"/>
                </a:solidFill>
                <a:effectLst/>
                <a:latin typeface="inter-regular"/>
              </a:rPr>
              <a:t>:  </a:t>
            </a:r>
          </a:p>
          <a:p>
            <a:pPr algn="just"/>
            <a:r>
              <a:rPr lang="en-US" b="0" i="0" dirty="0">
                <a:solidFill>
                  <a:srgbClr val="008200"/>
                </a:solidFill>
                <a:effectLst/>
                <a:latin typeface="inter-regular"/>
              </a:rPr>
              <a:t>#looping through the elements of the array a, choosing a range that goes beyond the length of the array</a:t>
            </a:r>
            <a:r>
              <a:rPr lang="en-US" b="0" i="0" dirty="0">
                <a:solidFill>
                  <a:srgbClr val="000000"/>
                </a:solidFill>
                <a:effectLst/>
                <a:latin typeface="inter-regular"/>
              </a:rPr>
              <a:t>  </a:t>
            </a:r>
          </a:p>
          <a:p>
            <a:pPr algn="just"/>
            <a:r>
              <a:rPr lang="en-US" dirty="0">
                <a:solidFill>
                  <a:srgbClr val="000000"/>
                </a:solidFill>
                <a:latin typeface="inter-regular"/>
              </a:rPr>
              <a:t>           </a:t>
            </a:r>
            <a:r>
              <a:rPr lang="en-US" b="1" i="0" dirty="0">
                <a:solidFill>
                  <a:srgbClr val="006699"/>
                </a:solidFill>
                <a:effectLst/>
                <a:latin typeface="inter-regular"/>
              </a:rPr>
              <a:t>for</a:t>
            </a:r>
            <a:r>
              <a:rPr lang="en-US" b="0" i="0" dirty="0">
                <a:solidFill>
                  <a:srgbClr val="000000"/>
                </a:solidFill>
                <a:effectLst/>
                <a:latin typeface="inter-regular"/>
              </a:rPr>
              <a:t> </a:t>
            </a:r>
            <a:r>
              <a:rPr lang="en-US" b="0" i="0" dirty="0" err="1">
                <a:solidFill>
                  <a:srgbClr val="000000"/>
                </a:solidFill>
                <a:effectLst/>
                <a:latin typeface="inter-regular"/>
              </a:rPr>
              <a:t>i</a:t>
            </a:r>
            <a:r>
              <a:rPr lang="en-US" b="0" i="0" dirty="0">
                <a:solidFill>
                  <a:srgbClr val="000000"/>
                </a:solidFill>
                <a:effectLst/>
                <a:latin typeface="inter-regular"/>
              </a:rPr>
              <a:t> </a:t>
            </a:r>
            <a:r>
              <a:rPr lang="en-US" b="1" i="0" dirty="0">
                <a:solidFill>
                  <a:srgbClr val="006699"/>
                </a:solidFill>
                <a:effectLst/>
                <a:latin typeface="inter-regular"/>
              </a:rPr>
              <a:t>in</a:t>
            </a:r>
            <a:r>
              <a:rPr lang="en-US" b="0" i="0" dirty="0">
                <a:solidFill>
                  <a:srgbClr val="000000"/>
                </a:solidFill>
                <a:effectLst/>
                <a:latin typeface="inter-regular"/>
              </a:rPr>
              <a:t> range( 4 ):  </a:t>
            </a:r>
          </a:p>
          <a:p>
            <a:pPr algn="just"/>
            <a:r>
              <a:rPr lang="en-US" dirty="0">
                <a:solidFill>
                  <a:srgbClr val="000000"/>
                </a:solidFill>
                <a:latin typeface="inter-regular"/>
              </a:rPr>
              <a:t>           </a:t>
            </a:r>
            <a:r>
              <a:rPr lang="en-US" b="1" i="0" dirty="0">
                <a:solidFill>
                  <a:srgbClr val="006699"/>
                </a:solidFill>
                <a:effectLst/>
                <a:latin typeface="inter-regular"/>
              </a:rPr>
              <a:t>print</a:t>
            </a:r>
            <a:r>
              <a:rPr lang="en-US" b="0" i="0" dirty="0">
                <a:solidFill>
                  <a:srgbClr val="000000"/>
                </a:solidFill>
                <a:effectLst/>
                <a:latin typeface="inter-regular"/>
              </a:rPr>
              <a:t>( </a:t>
            </a:r>
            <a:r>
              <a:rPr lang="en-US" b="0" i="0" dirty="0">
                <a:solidFill>
                  <a:srgbClr val="0000FF"/>
                </a:solidFill>
                <a:effectLst/>
                <a:latin typeface="inter-regular"/>
              </a:rPr>
              <a:t>"The index and element from the array is"</a:t>
            </a:r>
            <a:r>
              <a:rPr lang="en-US" b="0" i="0" dirty="0">
                <a:solidFill>
                  <a:srgbClr val="000000"/>
                </a:solidFill>
                <a:effectLst/>
                <a:latin typeface="inter-regular"/>
              </a:rPr>
              <a:t>, </a:t>
            </a:r>
            <a:r>
              <a:rPr lang="en-US" b="0" i="0" dirty="0" err="1">
                <a:solidFill>
                  <a:srgbClr val="000000"/>
                </a:solidFill>
                <a:effectLst/>
                <a:latin typeface="inter-regular"/>
              </a:rPr>
              <a:t>i</a:t>
            </a:r>
            <a:r>
              <a:rPr lang="en-US" b="0" i="0" dirty="0">
                <a:solidFill>
                  <a:srgbClr val="000000"/>
                </a:solidFill>
                <a:effectLst/>
                <a:latin typeface="inter-regular"/>
              </a:rPr>
              <a:t>, a[</a:t>
            </a:r>
            <a:r>
              <a:rPr lang="en-US" b="0" i="0" dirty="0" err="1">
                <a:solidFill>
                  <a:srgbClr val="000000"/>
                </a:solidFill>
                <a:effectLst/>
                <a:latin typeface="inter-regular"/>
              </a:rPr>
              <a:t>i</a:t>
            </a:r>
            <a:r>
              <a:rPr lang="en-US" b="0" i="0" dirty="0">
                <a:solidFill>
                  <a:srgbClr val="000000"/>
                </a:solidFill>
                <a:effectLst/>
                <a:latin typeface="inter-regular"/>
              </a:rPr>
              <a:t>] )  </a:t>
            </a:r>
          </a:p>
          <a:p>
            <a:pPr algn="just"/>
            <a:r>
              <a:rPr lang="en-US" b="0" i="0" dirty="0">
                <a:solidFill>
                  <a:srgbClr val="008200"/>
                </a:solidFill>
                <a:effectLst/>
                <a:latin typeface="inter-regular"/>
              </a:rPr>
              <a:t>#if an error occurs in the try block, then except block will be </a:t>
            </a:r>
            <a:r>
              <a:rPr lang="en-US" b="0" i="0" dirty="0" err="1">
                <a:solidFill>
                  <a:srgbClr val="008200"/>
                </a:solidFill>
                <a:effectLst/>
                <a:latin typeface="inter-regular"/>
              </a:rPr>
              <a:t>executedby</a:t>
            </a:r>
            <a:r>
              <a:rPr lang="en-US" b="0" i="0" dirty="0">
                <a:solidFill>
                  <a:srgbClr val="008200"/>
                </a:solidFill>
                <a:effectLst/>
                <a:latin typeface="inter-regular"/>
              </a:rPr>
              <a:t> the Python interpreter     </a:t>
            </a:r>
            <a:r>
              <a:rPr lang="en-US" b="0" i="0" dirty="0">
                <a:solidFill>
                  <a:srgbClr val="000000"/>
                </a:solidFill>
                <a:effectLst/>
                <a:latin typeface="inter-regular"/>
              </a:rPr>
              <a:t>  </a:t>
            </a:r>
          </a:p>
          <a:p>
            <a:pPr algn="just"/>
            <a:r>
              <a:rPr lang="en-US" b="1" i="0" dirty="0">
                <a:solidFill>
                  <a:srgbClr val="006699"/>
                </a:solidFill>
                <a:effectLst/>
                <a:latin typeface="inter-regular"/>
              </a:rPr>
              <a:t>except</a:t>
            </a:r>
            <a:r>
              <a:rPr lang="en-US" b="0" i="0" dirty="0">
                <a:solidFill>
                  <a:srgbClr val="000000"/>
                </a:solidFill>
                <a:effectLst/>
                <a:latin typeface="inter-regular"/>
              </a:rPr>
              <a:t>:  </a:t>
            </a:r>
          </a:p>
          <a:p>
            <a:pPr algn="just"/>
            <a:r>
              <a:rPr lang="en-US" b="0" i="0" dirty="0">
                <a:solidFill>
                  <a:srgbClr val="000000"/>
                </a:solidFill>
                <a:effectLst/>
                <a:latin typeface="inter-regular"/>
              </a:rPr>
              <a:t>           </a:t>
            </a:r>
            <a:r>
              <a:rPr lang="en-US" b="1" i="0" dirty="0">
                <a:solidFill>
                  <a:srgbClr val="006699"/>
                </a:solidFill>
                <a:effectLst/>
                <a:latin typeface="inter-regular"/>
              </a:rPr>
              <a:t>print</a:t>
            </a:r>
            <a:r>
              <a:rPr lang="en-US" b="0" i="0" dirty="0">
                <a:solidFill>
                  <a:srgbClr val="000000"/>
                </a:solidFill>
                <a:effectLst/>
                <a:latin typeface="inter-regular"/>
              </a:rPr>
              <a:t> (</a:t>
            </a:r>
            <a:r>
              <a:rPr lang="en-US" b="0" i="0" dirty="0">
                <a:solidFill>
                  <a:srgbClr val="0000FF"/>
                </a:solidFill>
                <a:effectLst/>
                <a:latin typeface="inter-regular"/>
              </a:rPr>
              <a:t>"Index out of range"</a:t>
            </a:r>
            <a:r>
              <a:rPr lang="en-US" b="0" i="0" dirty="0">
                <a:solidFill>
                  <a:srgbClr val="000000"/>
                </a:solidFill>
                <a:effectLst/>
                <a:latin typeface="inter-regular"/>
              </a:rPr>
              <a:t>)  </a:t>
            </a: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38596695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DC56E-7CD5-F9CE-C1F5-5E8FBE03BB16}"/>
              </a:ext>
            </a:extLst>
          </p:cNvPr>
          <p:cNvSpPr>
            <a:spLocks noGrp="1"/>
          </p:cNvSpPr>
          <p:nvPr>
            <p:ph type="title"/>
          </p:nvPr>
        </p:nvSpPr>
        <p:spPr/>
        <p:txBody>
          <a:bodyPr/>
          <a:lstStyle/>
          <a:p>
            <a:r>
              <a:rPr lang="en-GB" dirty="0"/>
              <a:t>Syntax</a:t>
            </a:r>
          </a:p>
        </p:txBody>
      </p:sp>
      <p:sp>
        <p:nvSpPr>
          <p:cNvPr id="3" name="Content Placeholder 2">
            <a:extLst>
              <a:ext uri="{FF2B5EF4-FFF2-40B4-BE49-F238E27FC236}">
                <a16:creationId xmlns:a16="http://schemas.microsoft.com/office/drawing/2014/main" id="{85BFB1A8-818A-944E-BDE8-A1DE80F538ED}"/>
              </a:ext>
            </a:extLst>
          </p:cNvPr>
          <p:cNvSpPr>
            <a:spLocks noGrp="1"/>
          </p:cNvSpPr>
          <p:nvPr>
            <p:ph idx="1"/>
          </p:nvPr>
        </p:nvSpPr>
        <p:spPr/>
        <p:txBody>
          <a:bodyPr>
            <a:normAutofit fontScale="62500" lnSpcReduction="20000"/>
          </a:bodyPr>
          <a:lstStyle/>
          <a:p>
            <a:pPr marL="0" indent="0" algn="just">
              <a:buNone/>
            </a:pPr>
            <a:r>
              <a:rPr lang="en-US" b="1" i="0" dirty="0">
                <a:solidFill>
                  <a:srgbClr val="006699"/>
                </a:solidFill>
                <a:effectLst/>
                <a:latin typeface="inter-regular"/>
              </a:rPr>
              <a:t>try</a:t>
            </a:r>
            <a:r>
              <a:rPr lang="en-US" b="0" i="0" dirty="0">
                <a:solidFill>
                  <a:srgbClr val="000000"/>
                </a:solidFill>
                <a:effectLst/>
                <a:latin typeface="inter-regular"/>
              </a:rPr>
              <a:t>:  </a:t>
            </a:r>
          </a:p>
          <a:p>
            <a:pPr marL="0" indent="0" algn="just">
              <a:buNone/>
            </a:pPr>
            <a:r>
              <a:rPr lang="en-US" b="0" i="0" dirty="0">
                <a:solidFill>
                  <a:srgbClr val="000000"/>
                </a:solidFill>
                <a:effectLst/>
                <a:latin typeface="inter-regular"/>
              </a:rPr>
              <a:t>    </a:t>
            </a:r>
            <a:r>
              <a:rPr lang="en-US" b="0" i="0" dirty="0">
                <a:solidFill>
                  <a:srgbClr val="008200"/>
                </a:solidFill>
                <a:effectLst/>
                <a:latin typeface="inter-regular"/>
              </a:rPr>
              <a:t># Code block</a:t>
            </a:r>
            <a:r>
              <a:rPr lang="en-US" b="0" i="0" dirty="0">
                <a:solidFill>
                  <a:srgbClr val="000000"/>
                </a:solidFill>
                <a:effectLst/>
                <a:latin typeface="inter-regular"/>
              </a:rPr>
              <a:t>  </a:t>
            </a:r>
          </a:p>
          <a:p>
            <a:pPr marL="0" indent="0" algn="just">
              <a:buNone/>
            </a:pPr>
            <a:r>
              <a:rPr lang="en-US" b="0" i="0" dirty="0">
                <a:solidFill>
                  <a:srgbClr val="000000"/>
                </a:solidFill>
                <a:effectLst/>
                <a:latin typeface="inter-regular"/>
              </a:rPr>
              <a:t>    </a:t>
            </a:r>
            <a:r>
              <a:rPr lang="en-US" b="0" i="0" dirty="0">
                <a:solidFill>
                  <a:srgbClr val="008200"/>
                </a:solidFill>
                <a:effectLst/>
                <a:latin typeface="inter-regular"/>
              </a:rPr>
              <a:t># These statements are those which can probably have some error</a:t>
            </a:r>
            <a:r>
              <a:rPr lang="en-US" b="0" i="0" dirty="0">
                <a:solidFill>
                  <a:srgbClr val="000000"/>
                </a:solidFill>
                <a:effectLst/>
                <a:latin typeface="inter-regular"/>
              </a:rPr>
              <a:t>  </a:t>
            </a:r>
          </a:p>
          <a:p>
            <a:pPr marL="0" indent="0" algn="just">
              <a:buNone/>
            </a:pPr>
            <a:r>
              <a:rPr lang="en-US" b="0" i="0" dirty="0">
                <a:solidFill>
                  <a:srgbClr val="000000"/>
                </a:solidFill>
                <a:effectLst/>
                <a:latin typeface="inter-regular"/>
              </a:rPr>
              <a:t>  </a:t>
            </a:r>
          </a:p>
          <a:p>
            <a:pPr marL="0" indent="0" algn="just">
              <a:buNone/>
            </a:pPr>
            <a:r>
              <a:rPr lang="en-US" b="1" i="0" dirty="0">
                <a:solidFill>
                  <a:srgbClr val="006699"/>
                </a:solidFill>
                <a:effectLst/>
                <a:latin typeface="inter-regular"/>
              </a:rPr>
              <a:t>except</a:t>
            </a:r>
            <a:r>
              <a:rPr lang="en-US" b="0" i="0" dirty="0">
                <a:solidFill>
                  <a:srgbClr val="000000"/>
                </a:solidFill>
                <a:effectLst/>
                <a:latin typeface="inter-regular"/>
              </a:rPr>
              <a:t>:  </a:t>
            </a:r>
          </a:p>
          <a:p>
            <a:pPr marL="0" indent="0" algn="just">
              <a:buNone/>
            </a:pPr>
            <a:r>
              <a:rPr lang="en-US" b="0" i="0" dirty="0">
                <a:solidFill>
                  <a:srgbClr val="000000"/>
                </a:solidFill>
                <a:effectLst/>
                <a:latin typeface="inter-regular"/>
              </a:rPr>
              <a:t>    </a:t>
            </a:r>
            <a:r>
              <a:rPr lang="en-US" b="0" i="0" dirty="0">
                <a:solidFill>
                  <a:srgbClr val="008200"/>
                </a:solidFill>
                <a:effectLst/>
                <a:latin typeface="inter-regular"/>
              </a:rPr>
              <a:t># This block is optional.</a:t>
            </a:r>
            <a:r>
              <a:rPr lang="en-US" b="0" i="0" dirty="0">
                <a:solidFill>
                  <a:srgbClr val="000000"/>
                </a:solidFill>
                <a:effectLst/>
                <a:latin typeface="inter-regular"/>
              </a:rPr>
              <a:t>  </a:t>
            </a:r>
          </a:p>
          <a:p>
            <a:pPr marL="0" indent="0" algn="just">
              <a:buNone/>
            </a:pPr>
            <a:r>
              <a:rPr lang="en-US" b="0" i="0" dirty="0">
                <a:solidFill>
                  <a:srgbClr val="000000"/>
                </a:solidFill>
                <a:effectLst/>
                <a:latin typeface="inter-regular"/>
              </a:rPr>
              <a:t>    </a:t>
            </a:r>
            <a:r>
              <a:rPr lang="en-US" b="0" i="0" dirty="0">
                <a:solidFill>
                  <a:srgbClr val="008200"/>
                </a:solidFill>
                <a:effectLst/>
                <a:latin typeface="inter-regular"/>
              </a:rPr>
              <a:t># If the try block encounters an exception, this block will handle it.</a:t>
            </a:r>
            <a:r>
              <a:rPr lang="en-US" b="0" i="0" dirty="0">
                <a:solidFill>
                  <a:srgbClr val="000000"/>
                </a:solidFill>
                <a:effectLst/>
                <a:latin typeface="inter-regular"/>
              </a:rPr>
              <a:t>  </a:t>
            </a:r>
          </a:p>
          <a:p>
            <a:pPr marL="0" indent="0" algn="just">
              <a:buNone/>
            </a:pPr>
            <a:r>
              <a:rPr lang="en-US" b="0" i="0" dirty="0">
                <a:solidFill>
                  <a:srgbClr val="000000"/>
                </a:solidFill>
                <a:effectLst/>
                <a:latin typeface="inter-regular"/>
              </a:rPr>
              <a:t>  </a:t>
            </a:r>
          </a:p>
          <a:p>
            <a:pPr marL="0" indent="0" algn="just">
              <a:buNone/>
            </a:pPr>
            <a:r>
              <a:rPr lang="en-US" b="1" i="0" dirty="0">
                <a:solidFill>
                  <a:srgbClr val="006699"/>
                </a:solidFill>
                <a:effectLst/>
                <a:latin typeface="inter-regular"/>
              </a:rPr>
              <a:t>else</a:t>
            </a:r>
            <a:r>
              <a:rPr lang="en-US" b="0" i="0" dirty="0">
                <a:solidFill>
                  <a:srgbClr val="000000"/>
                </a:solidFill>
                <a:effectLst/>
                <a:latin typeface="inter-regular"/>
              </a:rPr>
              <a:t>:  </a:t>
            </a:r>
          </a:p>
          <a:p>
            <a:pPr marL="0" indent="0" algn="just">
              <a:buNone/>
            </a:pPr>
            <a:r>
              <a:rPr lang="en-US" b="0" i="0" dirty="0">
                <a:solidFill>
                  <a:srgbClr val="000000"/>
                </a:solidFill>
                <a:effectLst/>
                <a:latin typeface="inter-regular"/>
              </a:rPr>
              <a:t>    </a:t>
            </a:r>
            <a:r>
              <a:rPr lang="en-US" b="0" i="0" dirty="0">
                <a:solidFill>
                  <a:srgbClr val="008200"/>
                </a:solidFill>
                <a:effectLst/>
                <a:latin typeface="inter-regular"/>
              </a:rPr>
              <a:t># If there is no exception, this code block will be executed by the Python interpreter</a:t>
            </a:r>
            <a:r>
              <a:rPr lang="en-US" b="0" i="0" dirty="0">
                <a:solidFill>
                  <a:srgbClr val="000000"/>
                </a:solidFill>
                <a:effectLst/>
                <a:latin typeface="inter-regular"/>
              </a:rPr>
              <a:t>  </a:t>
            </a:r>
          </a:p>
          <a:p>
            <a:pPr marL="0" indent="0" algn="just">
              <a:buNone/>
            </a:pPr>
            <a:r>
              <a:rPr lang="en-US" b="0" i="0" dirty="0">
                <a:solidFill>
                  <a:srgbClr val="000000"/>
                </a:solidFill>
                <a:effectLst/>
                <a:latin typeface="inter-regular"/>
              </a:rPr>
              <a:t>  </a:t>
            </a:r>
          </a:p>
          <a:p>
            <a:pPr marL="0" indent="0" algn="just">
              <a:buNone/>
            </a:pPr>
            <a:r>
              <a:rPr lang="en-US" b="1" i="0" dirty="0">
                <a:solidFill>
                  <a:srgbClr val="006699"/>
                </a:solidFill>
                <a:effectLst/>
                <a:latin typeface="inter-regular"/>
              </a:rPr>
              <a:t>finally</a:t>
            </a:r>
            <a:r>
              <a:rPr lang="en-US" b="0" i="0" dirty="0">
                <a:solidFill>
                  <a:srgbClr val="000000"/>
                </a:solidFill>
                <a:effectLst/>
                <a:latin typeface="inter-regular"/>
              </a:rPr>
              <a:t>:  </a:t>
            </a:r>
          </a:p>
          <a:p>
            <a:pPr marL="0" indent="0" algn="just">
              <a:buNone/>
            </a:pPr>
            <a:r>
              <a:rPr lang="en-US" b="0" i="0" dirty="0">
                <a:solidFill>
                  <a:srgbClr val="000000"/>
                </a:solidFill>
                <a:effectLst/>
                <a:latin typeface="inter-regular"/>
              </a:rPr>
              <a:t>    </a:t>
            </a:r>
            <a:r>
              <a:rPr lang="en-US" b="0" i="0" dirty="0">
                <a:solidFill>
                  <a:srgbClr val="008200"/>
                </a:solidFill>
                <a:effectLst/>
                <a:latin typeface="inter-regular"/>
              </a:rPr>
              <a:t># Python interpreter will always execute this code.</a:t>
            </a:r>
            <a:r>
              <a:rPr lang="en-US" b="0" i="0" dirty="0">
                <a:solidFill>
                  <a:srgbClr val="000000"/>
                </a:solidFill>
                <a:effectLst/>
                <a:latin typeface="inter-regular"/>
              </a:rPr>
              <a:t>  </a:t>
            </a:r>
          </a:p>
          <a:p>
            <a:endParaRPr lang="en-GB" dirty="0"/>
          </a:p>
        </p:txBody>
      </p:sp>
    </p:spTree>
    <p:extLst>
      <p:ext uri="{BB962C8B-B14F-4D97-AF65-F5344CB8AC3E}">
        <p14:creationId xmlns:p14="http://schemas.microsoft.com/office/powerpoint/2010/main" val="3024979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4AB91-5D2F-0ED6-88BD-50B1AD112A34}"/>
              </a:ext>
            </a:extLst>
          </p:cNvPr>
          <p:cNvSpPr>
            <a:spLocks noGrp="1"/>
          </p:cNvSpPr>
          <p:nvPr>
            <p:ph type="title"/>
          </p:nvPr>
        </p:nvSpPr>
        <p:spPr/>
        <p:txBody>
          <a:bodyPr/>
          <a:lstStyle/>
          <a:p>
            <a:r>
              <a:rPr lang="en-GB" b="0" i="0" dirty="0">
                <a:solidFill>
                  <a:schemeClr val="bg1"/>
                </a:solidFill>
                <a:effectLst/>
                <a:latin typeface="erdana"/>
              </a:rPr>
              <a:t>Python OOPs Concepts</a:t>
            </a:r>
            <a:br>
              <a:rPr lang="en-GB" b="0" i="0" dirty="0">
                <a:solidFill>
                  <a:schemeClr val="bg1"/>
                </a:solidFill>
                <a:effectLst/>
                <a:latin typeface="erdana"/>
              </a:rPr>
            </a:br>
            <a:endParaRPr lang="en-GB" dirty="0">
              <a:solidFill>
                <a:schemeClr val="bg1"/>
              </a:solidFill>
            </a:endParaRPr>
          </a:p>
        </p:txBody>
      </p:sp>
      <p:sp>
        <p:nvSpPr>
          <p:cNvPr id="3" name="Content Placeholder 2">
            <a:extLst>
              <a:ext uri="{FF2B5EF4-FFF2-40B4-BE49-F238E27FC236}">
                <a16:creationId xmlns:a16="http://schemas.microsoft.com/office/drawing/2014/main" id="{4F5ACCFA-70F9-954B-63F9-E78918F23546}"/>
              </a:ext>
            </a:extLst>
          </p:cNvPr>
          <p:cNvSpPr>
            <a:spLocks noGrp="1"/>
          </p:cNvSpPr>
          <p:nvPr>
            <p:ph idx="1"/>
          </p:nvPr>
        </p:nvSpPr>
        <p:spPr/>
        <p:txBody>
          <a:bodyPr/>
          <a:lstStyle/>
          <a:p>
            <a:pPr algn="just"/>
            <a:r>
              <a:rPr lang="en-US" b="0" i="0" dirty="0">
                <a:solidFill>
                  <a:srgbClr val="333333"/>
                </a:solidFill>
                <a:effectLst/>
                <a:latin typeface="inter-regular"/>
              </a:rPr>
              <a:t>Major principles of object-oriented programming system are given below.</a:t>
            </a:r>
          </a:p>
          <a:p>
            <a:pPr algn="just">
              <a:buFont typeface="Arial" panose="020B0604020202020204" pitchFamily="34" charset="0"/>
              <a:buChar char="•"/>
            </a:pPr>
            <a:r>
              <a:rPr lang="en-US" b="0" i="0" dirty="0">
                <a:solidFill>
                  <a:srgbClr val="000000"/>
                </a:solidFill>
                <a:effectLst/>
                <a:latin typeface="inter-regular"/>
              </a:rPr>
              <a:t>Class</a:t>
            </a:r>
          </a:p>
          <a:p>
            <a:pPr algn="just">
              <a:buFont typeface="Arial" panose="020B0604020202020204" pitchFamily="34" charset="0"/>
              <a:buChar char="•"/>
            </a:pPr>
            <a:r>
              <a:rPr lang="en-US" b="0" i="0" dirty="0">
                <a:solidFill>
                  <a:srgbClr val="000000"/>
                </a:solidFill>
                <a:effectLst/>
                <a:latin typeface="inter-regular"/>
              </a:rPr>
              <a:t>Object</a:t>
            </a:r>
          </a:p>
          <a:p>
            <a:pPr algn="just">
              <a:buFont typeface="Arial" panose="020B0604020202020204" pitchFamily="34" charset="0"/>
              <a:buChar char="•"/>
            </a:pPr>
            <a:r>
              <a:rPr lang="en-US" b="0" i="0" dirty="0">
                <a:solidFill>
                  <a:srgbClr val="000000"/>
                </a:solidFill>
                <a:effectLst/>
                <a:latin typeface="inter-regular"/>
              </a:rPr>
              <a:t>Method</a:t>
            </a:r>
          </a:p>
          <a:p>
            <a:pPr algn="just">
              <a:buFont typeface="Arial" panose="020B0604020202020204" pitchFamily="34" charset="0"/>
              <a:buChar char="•"/>
            </a:pPr>
            <a:r>
              <a:rPr lang="en-US" b="0" i="0" dirty="0">
                <a:solidFill>
                  <a:srgbClr val="000000"/>
                </a:solidFill>
                <a:effectLst/>
                <a:latin typeface="inter-regular"/>
              </a:rPr>
              <a:t>Inheritance</a:t>
            </a:r>
          </a:p>
          <a:p>
            <a:pPr algn="just">
              <a:buFont typeface="Arial" panose="020B0604020202020204" pitchFamily="34" charset="0"/>
              <a:buChar char="•"/>
            </a:pPr>
            <a:r>
              <a:rPr lang="en-US" b="0" i="0" dirty="0">
                <a:solidFill>
                  <a:srgbClr val="000000"/>
                </a:solidFill>
                <a:effectLst/>
                <a:latin typeface="inter-regular"/>
              </a:rPr>
              <a:t>Polymorphism</a:t>
            </a:r>
          </a:p>
          <a:p>
            <a:pPr algn="just">
              <a:buFont typeface="Arial" panose="020B0604020202020204" pitchFamily="34" charset="0"/>
              <a:buChar char="•"/>
            </a:pPr>
            <a:r>
              <a:rPr lang="en-US" b="0" i="0" dirty="0">
                <a:solidFill>
                  <a:srgbClr val="000000"/>
                </a:solidFill>
                <a:effectLst/>
                <a:latin typeface="inter-regular"/>
              </a:rPr>
              <a:t>Data Abstraction</a:t>
            </a:r>
          </a:p>
          <a:p>
            <a:pPr algn="just">
              <a:buFont typeface="Arial" panose="020B0604020202020204" pitchFamily="34" charset="0"/>
              <a:buChar char="•"/>
            </a:pPr>
            <a:r>
              <a:rPr lang="en-US" b="0" i="0" dirty="0">
                <a:solidFill>
                  <a:srgbClr val="000000"/>
                </a:solidFill>
                <a:effectLst/>
                <a:latin typeface="inter-regular"/>
              </a:rPr>
              <a:t>Encapsulation</a:t>
            </a:r>
          </a:p>
          <a:p>
            <a:endParaRPr lang="en-GB" dirty="0"/>
          </a:p>
        </p:txBody>
      </p:sp>
    </p:spTree>
    <p:extLst>
      <p:ext uri="{BB962C8B-B14F-4D97-AF65-F5344CB8AC3E}">
        <p14:creationId xmlns:p14="http://schemas.microsoft.com/office/powerpoint/2010/main" val="40090330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E6E5D-7AE2-4846-C59F-804F90A7A086}"/>
              </a:ext>
            </a:extLst>
          </p:cNvPr>
          <p:cNvSpPr>
            <a:spLocks noGrp="1"/>
          </p:cNvSpPr>
          <p:nvPr>
            <p:ph type="title"/>
          </p:nvPr>
        </p:nvSpPr>
        <p:spPr/>
        <p:txBody>
          <a:bodyPr/>
          <a:lstStyle/>
          <a:p>
            <a:r>
              <a:rPr lang="en-GB" sz="1400" b="0" i="0" dirty="0">
                <a:solidFill>
                  <a:schemeClr val="bg1"/>
                </a:solidFill>
                <a:effectLst/>
                <a:latin typeface="erdana"/>
              </a:rPr>
              <a:t>Class</a:t>
            </a:r>
            <a:br>
              <a:rPr lang="en-GB" sz="1400" b="0" i="0" dirty="0">
                <a:solidFill>
                  <a:schemeClr val="bg1"/>
                </a:solidFill>
                <a:effectLst/>
                <a:latin typeface="erdana"/>
              </a:rPr>
            </a:br>
            <a:r>
              <a:rPr lang="en-US" sz="1400" b="0" i="0" dirty="0">
                <a:solidFill>
                  <a:schemeClr val="bg1"/>
                </a:solidFill>
                <a:effectLst/>
                <a:latin typeface="inter-regular"/>
              </a:rPr>
              <a:t>The class can be defined as a collection of objects. It is a logical entity that has some specific attributes and methods.</a:t>
            </a:r>
            <a:endParaRPr lang="en-GB" sz="1400" dirty="0">
              <a:solidFill>
                <a:schemeClr val="bg1"/>
              </a:solidFill>
            </a:endParaRPr>
          </a:p>
        </p:txBody>
      </p:sp>
      <p:pic>
        <p:nvPicPr>
          <p:cNvPr id="5" name="Content Placeholder 4">
            <a:extLst>
              <a:ext uri="{FF2B5EF4-FFF2-40B4-BE49-F238E27FC236}">
                <a16:creationId xmlns:a16="http://schemas.microsoft.com/office/drawing/2014/main" id="{1B81DBF4-1643-41C1-263E-61730D226CE4}"/>
              </a:ext>
            </a:extLst>
          </p:cNvPr>
          <p:cNvPicPr>
            <a:picLocks noGrp="1" noChangeAspect="1"/>
          </p:cNvPicPr>
          <p:nvPr>
            <p:ph idx="1"/>
          </p:nvPr>
        </p:nvPicPr>
        <p:blipFill>
          <a:blip r:embed="rId2"/>
          <a:stretch>
            <a:fillRect/>
          </a:stretch>
        </p:blipFill>
        <p:spPr>
          <a:xfrm>
            <a:off x="941413" y="2625683"/>
            <a:ext cx="4267419" cy="1606633"/>
          </a:xfrm>
        </p:spPr>
      </p:pic>
    </p:spTree>
    <p:extLst>
      <p:ext uri="{BB962C8B-B14F-4D97-AF65-F5344CB8AC3E}">
        <p14:creationId xmlns:p14="http://schemas.microsoft.com/office/powerpoint/2010/main" val="14372792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8A172-0266-DFA5-1A7F-8873A96BC08A}"/>
              </a:ext>
            </a:extLst>
          </p:cNvPr>
          <p:cNvSpPr>
            <a:spLocks noGrp="1"/>
          </p:cNvSpPr>
          <p:nvPr>
            <p:ph type="title"/>
          </p:nvPr>
        </p:nvSpPr>
        <p:spPr/>
        <p:txBody>
          <a:bodyPr/>
          <a:lstStyle/>
          <a:p>
            <a:r>
              <a:rPr lang="en-US" sz="1400" b="0" i="0" dirty="0">
                <a:solidFill>
                  <a:schemeClr val="bg1"/>
                </a:solidFill>
                <a:effectLst/>
                <a:latin typeface="erdana"/>
              </a:rPr>
              <a:t>Object</a:t>
            </a:r>
            <a:br>
              <a:rPr lang="en-US" sz="1400" b="0" i="0" dirty="0">
                <a:solidFill>
                  <a:schemeClr val="bg1"/>
                </a:solidFill>
                <a:effectLst/>
                <a:latin typeface="erdana"/>
              </a:rPr>
            </a:br>
            <a:r>
              <a:rPr lang="en-US" sz="1400" b="0" i="0" dirty="0">
                <a:solidFill>
                  <a:schemeClr val="bg1"/>
                </a:solidFill>
                <a:effectLst/>
                <a:latin typeface="inter-regular"/>
              </a:rPr>
              <a:t>The object is an entity that has state and behavior. It may be any real-world object like the mouse, keyboard, chair, table, pen, etc.</a:t>
            </a:r>
            <a:br>
              <a:rPr lang="en-US" sz="1400" b="0" i="0" dirty="0">
                <a:solidFill>
                  <a:schemeClr val="bg1"/>
                </a:solidFill>
                <a:effectLst/>
                <a:latin typeface="inter-regular"/>
              </a:rPr>
            </a:br>
            <a:r>
              <a:rPr lang="en-US" sz="1400" b="0" i="0" dirty="0">
                <a:solidFill>
                  <a:schemeClr val="bg1"/>
                </a:solidFill>
                <a:effectLst/>
                <a:latin typeface="inter-regular"/>
              </a:rPr>
              <a:t>Everything in Python is an object, and almost everything has attributes and methods. </a:t>
            </a:r>
            <a:br>
              <a:rPr lang="en-US" sz="1400" b="0" i="0" dirty="0">
                <a:solidFill>
                  <a:schemeClr val="bg1"/>
                </a:solidFill>
                <a:effectLst/>
                <a:latin typeface="inter-regular"/>
              </a:rPr>
            </a:br>
            <a:endParaRPr lang="en-GB" sz="1400" dirty="0">
              <a:solidFill>
                <a:schemeClr val="bg1"/>
              </a:solidFill>
            </a:endParaRPr>
          </a:p>
        </p:txBody>
      </p:sp>
      <p:pic>
        <p:nvPicPr>
          <p:cNvPr id="5" name="Content Placeholder 4">
            <a:extLst>
              <a:ext uri="{FF2B5EF4-FFF2-40B4-BE49-F238E27FC236}">
                <a16:creationId xmlns:a16="http://schemas.microsoft.com/office/drawing/2014/main" id="{25C6C812-BDC1-3A42-8E3A-9D797319305E}"/>
              </a:ext>
            </a:extLst>
          </p:cNvPr>
          <p:cNvPicPr>
            <a:picLocks noGrp="1" noChangeAspect="1"/>
          </p:cNvPicPr>
          <p:nvPr>
            <p:ph idx="1"/>
          </p:nvPr>
        </p:nvPicPr>
        <p:blipFill>
          <a:blip r:embed="rId2"/>
          <a:stretch>
            <a:fillRect/>
          </a:stretch>
        </p:blipFill>
        <p:spPr>
          <a:xfrm>
            <a:off x="871268" y="2743988"/>
            <a:ext cx="5676181" cy="3701061"/>
          </a:xfrm>
        </p:spPr>
      </p:pic>
    </p:spTree>
    <p:extLst>
      <p:ext uri="{BB962C8B-B14F-4D97-AF65-F5344CB8AC3E}">
        <p14:creationId xmlns:p14="http://schemas.microsoft.com/office/powerpoint/2010/main" val="31241307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72209-848B-5F14-114A-F64FE49661B4}"/>
              </a:ext>
            </a:extLst>
          </p:cNvPr>
          <p:cNvSpPr>
            <a:spLocks noGrp="1"/>
          </p:cNvSpPr>
          <p:nvPr>
            <p:ph type="title"/>
          </p:nvPr>
        </p:nvSpPr>
        <p:spPr/>
        <p:txBody>
          <a:bodyPr/>
          <a:lstStyle/>
          <a:p>
            <a:r>
              <a:rPr lang="en-GB" sz="3200" dirty="0"/>
              <a:t>INHERITENCE</a:t>
            </a:r>
          </a:p>
        </p:txBody>
      </p:sp>
      <p:pic>
        <p:nvPicPr>
          <p:cNvPr id="5" name="Content Placeholder 4">
            <a:extLst>
              <a:ext uri="{FF2B5EF4-FFF2-40B4-BE49-F238E27FC236}">
                <a16:creationId xmlns:a16="http://schemas.microsoft.com/office/drawing/2014/main" id="{DFCC0FBB-6901-AA1C-0874-787E52647BB4}"/>
              </a:ext>
            </a:extLst>
          </p:cNvPr>
          <p:cNvPicPr>
            <a:picLocks noGrp="1" noChangeAspect="1"/>
          </p:cNvPicPr>
          <p:nvPr>
            <p:ph idx="1"/>
          </p:nvPr>
        </p:nvPicPr>
        <p:blipFill>
          <a:blip r:embed="rId2"/>
          <a:stretch>
            <a:fillRect/>
          </a:stretch>
        </p:blipFill>
        <p:spPr>
          <a:xfrm>
            <a:off x="2303253" y="2518506"/>
            <a:ext cx="6375052" cy="3501294"/>
          </a:xfrm>
        </p:spPr>
      </p:pic>
    </p:spTree>
    <p:extLst>
      <p:ext uri="{BB962C8B-B14F-4D97-AF65-F5344CB8AC3E}">
        <p14:creationId xmlns:p14="http://schemas.microsoft.com/office/powerpoint/2010/main" val="10040023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AAECE-5E28-7ADE-0FCE-811EB19B6D36}"/>
              </a:ext>
            </a:extLst>
          </p:cNvPr>
          <p:cNvSpPr>
            <a:spLocks noGrp="1"/>
          </p:cNvSpPr>
          <p:nvPr>
            <p:ph type="title"/>
          </p:nvPr>
        </p:nvSpPr>
        <p:spPr/>
        <p:txBody>
          <a:bodyPr/>
          <a:lstStyle/>
          <a:p>
            <a:r>
              <a:rPr lang="en-GB" dirty="0"/>
              <a:t>example</a:t>
            </a:r>
          </a:p>
        </p:txBody>
      </p:sp>
      <p:pic>
        <p:nvPicPr>
          <p:cNvPr id="5" name="Content Placeholder 4">
            <a:extLst>
              <a:ext uri="{FF2B5EF4-FFF2-40B4-BE49-F238E27FC236}">
                <a16:creationId xmlns:a16="http://schemas.microsoft.com/office/drawing/2014/main" id="{16F761DD-F824-38D0-906D-54A46776AC92}"/>
              </a:ext>
            </a:extLst>
          </p:cNvPr>
          <p:cNvPicPr>
            <a:picLocks noGrp="1" noChangeAspect="1"/>
          </p:cNvPicPr>
          <p:nvPr>
            <p:ph idx="1"/>
          </p:nvPr>
        </p:nvPicPr>
        <p:blipFill>
          <a:blip r:embed="rId2"/>
          <a:stretch>
            <a:fillRect/>
          </a:stretch>
        </p:blipFill>
        <p:spPr>
          <a:xfrm>
            <a:off x="1975450" y="3051110"/>
            <a:ext cx="5116786" cy="3392822"/>
          </a:xfrm>
        </p:spPr>
      </p:pic>
    </p:spTree>
    <p:extLst>
      <p:ext uri="{BB962C8B-B14F-4D97-AF65-F5344CB8AC3E}">
        <p14:creationId xmlns:p14="http://schemas.microsoft.com/office/powerpoint/2010/main" val="3743721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4CCE433-A9DB-6165-AFE1-0A6F1098ABE4}"/>
              </a:ext>
            </a:extLst>
          </p:cNvPr>
          <p:cNvPicPr>
            <a:picLocks noGrp="1" noChangeAspect="1"/>
          </p:cNvPicPr>
          <p:nvPr>
            <p:ph idx="1"/>
          </p:nvPr>
        </p:nvPicPr>
        <p:blipFill>
          <a:blip r:embed="rId2"/>
          <a:stretch>
            <a:fillRect/>
          </a:stretch>
        </p:blipFill>
        <p:spPr>
          <a:xfrm>
            <a:off x="969689" y="2379286"/>
            <a:ext cx="9383813" cy="4373928"/>
          </a:xfrm>
        </p:spPr>
      </p:pic>
    </p:spTree>
    <p:extLst>
      <p:ext uri="{BB962C8B-B14F-4D97-AF65-F5344CB8AC3E}">
        <p14:creationId xmlns:p14="http://schemas.microsoft.com/office/powerpoint/2010/main" val="31828339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D3B8A-521A-FC51-C85C-F3BC3ECB579E}"/>
              </a:ext>
            </a:extLst>
          </p:cNvPr>
          <p:cNvSpPr>
            <a:spLocks noGrp="1"/>
          </p:cNvSpPr>
          <p:nvPr>
            <p:ph type="title"/>
          </p:nvPr>
        </p:nvSpPr>
        <p:spPr/>
        <p:txBody>
          <a:bodyPr/>
          <a:lstStyle/>
          <a:p>
            <a:r>
              <a:rPr lang="en-GB" dirty="0"/>
              <a:t>M- </a:t>
            </a:r>
            <a:r>
              <a:rPr lang="en-GB" dirty="0" err="1"/>
              <a:t>Inheritence</a:t>
            </a:r>
            <a:endParaRPr lang="en-GB" dirty="0"/>
          </a:p>
        </p:txBody>
      </p:sp>
      <p:pic>
        <p:nvPicPr>
          <p:cNvPr id="9" name="Content Placeholder 8">
            <a:extLst>
              <a:ext uri="{FF2B5EF4-FFF2-40B4-BE49-F238E27FC236}">
                <a16:creationId xmlns:a16="http://schemas.microsoft.com/office/drawing/2014/main" id="{214A3C9F-ED5D-94F9-96E6-DB1FA3911C11}"/>
              </a:ext>
            </a:extLst>
          </p:cNvPr>
          <p:cNvPicPr>
            <a:picLocks noGrp="1" noChangeAspect="1"/>
          </p:cNvPicPr>
          <p:nvPr>
            <p:ph idx="1"/>
          </p:nvPr>
        </p:nvPicPr>
        <p:blipFill>
          <a:blip r:embed="rId2"/>
          <a:stretch>
            <a:fillRect/>
          </a:stretch>
        </p:blipFill>
        <p:spPr>
          <a:xfrm>
            <a:off x="1647645" y="2603500"/>
            <a:ext cx="6571343" cy="3416300"/>
          </a:xfrm>
        </p:spPr>
      </p:pic>
    </p:spTree>
    <p:extLst>
      <p:ext uri="{BB962C8B-B14F-4D97-AF65-F5344CB8AC3E}">
        <p14:creationId xmlns:p14="http://schemas.microsoft.com/office/powerpoint/2010/main" val="11299483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B1E53-1BB1-448A-4DDB-28D30099B142}"/>
              </a:ext>
            </a:extLst>
          </p:cNvPr>
          <p:cNvSpPr>
            <a:spLocks noGrp="1"/>
          </p:cNvSpPr>
          <p:nvPr>
            <p:ph type="title"/>
          </p:nvPr>
        </p:nvSpPr>
        <p:spPr/>
        <p:txBody>
          <a:bodyPr/>
          <a:lstStyle/>
          <a:p>
            <a:r>
              <a:rPr lang="en-GB" dirty="0"/>
              <a:t>Example</a:t>
            </a:r>
          </a:p>
        </p:txBody>
      </p:sp>
      <p:pic>
        <p:nvPicPr>
          <p:cNvPr id="5" name="Content Placeholder 4">
            <a:extLst>
              <a:ext uri="{FF2B5EF4-FFF2-40B4-BE49-F238E27FC236}">
                <a16:creationId xmlns:a16="http://schemas.microsoft.com/office/drawing/2014/main" id="{841A1B95-94AA-9369-67DF-7030BF25931C}"/>
              </a:ext>
            </a:extLst>
          </p:cNvPr>
          <p:cNvPicPr>
            <a:picLocks noGrp="1" noChangeAspect="1"/>
          </p:cNvPicPr>
          <p:nvPr>
            <p:ph idx="1"/>
          </p:nvPr>
        </p:nvPicPr>
        <p:blipFill>
          <a:blip r:embed="rId2"/>
          <a:stretch>
            <a:fillRect/>
          </a:stretch>
        </p:blipFill>
        <p:spPr>
          <a:xfrm>
            <a:off x="1406107" y="2603500"/>
            <a:ext cx="7022068" cy="3416300"/>
          </a:xfrm>
        </p:spPr>
      </p:pic>
    </p:spTree>
    <p:extLst>
      <p:ext uri="{BB962C8B-B14F-4D97-AF65-F5344CB8AC3E}">
        <p14:creationId xmlns:p14="http://schemas.microsoft.com/office/powerpoint/2010/main" val="25910766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54E3D-FAFA-F163-65FE-148D76B44BD2}"/>
              </a:ext>
            </a:extLst>
          </p:cNvPr>
          <p:cNvSpPr>
            <a:spLocks noGrp="1"/>
          </p:cNvSpPr>
          <p:nvPr>
            <p:ph type="title"/>
          </p:nvPr>
        </p:nvSpPr>
        <p:spPr/>
        <p:txBody>
          <a:bodyPr/>
          <a:lstStyle/>
          <a:p>
            <a:r>
              <a:rPr lang="en-GB" dirty="0"/>
              <a:t>Polymorphism</a:t>
            </a:r>
          </a:p>
        </p:txBody>
      </p:sp>
      <p:sp>
        <p:nvSpPr>
          <p:cNvPr id="3" name="Content Placeholder 2">
            <a:extLst>
              <a:ext uri="{FF2B5EF4-FFF2-40B4-BE49-F238E27FC236}">
                <a16:creationId xmlns:a16="http://schemas.microsoft.com/office/drawing/2014/main" id="{C878C41D-1B98-6980-FB3D-23DBBEB02DA6}"/>
              </a:ext>
            </a:extLst>
          </p:cNvPr>
          <p:cNvSpPr>
            <a:spLocks noGrp="1"/>
          </p:cNvSpPr>
          <p:nvPr>
            <p:ph idx="1"/>
          </p:nvPr>
        </p:nvSpPr>
        <p:spPr>
          <a:xfrm>
            <a:off x="1154954" y="2603500"/>
            <a:ext cx="8825659" cy="4125104"/>
          </a:xfrm>
        </p:spPr>
        <p:txBody>
          <a:bodyPr>
            <a:normAutofit fontScale="92500" lnSpcReduction="10000"/>
          </a:bodyPr>
          <a:lstStyle/>
          <a:p>
            <a:r>
              <a:rPr lang="en-US" b="0" i="0" dirty="0">
                <a:solidFill>
                  <a:srgbClr val="000000"/>
                </a:solidFill>
                <a:effectLst/>
                <a:latin typeface="Consolas" panose="020B0609020204030204" pitchFamily="49" charset="0"/>
              </a:rPr>
              <a:t>x = </a:t>
            </a:r>
            <a:r>
              <a:rPr lang="en-US" b="0" i="0" dirty="0">
                <a:solidFill>
                  <a:srgbClr val="A52A2A"/>
                </a:solidFill>
                <a:effectLst/>
                <a:latin typeface="Consolas" panose="020B0609020204030204" pitchFamily="49" charset="0"/>
              </a:rPr>
              <a:t>"Hello World!"</a:t>
            </a:r>
            <a:br>
              <a:rPr lang="en-US" dirty="0"/>
            </a:br>
            <a:br>
              <a:rPr lang="en-US" dirty="0"/>
            </a:br>
            <a:r>
              <a:rPr lang="en-US" b="0" i="0" dirty="0">
                <a:solidFill>
                  <a:srgbClr val="0000CD"/>
                </a:solidFill>
                <a:effectLst/>
                <a:latin typeface="Consolas" panose="020B0609020204030204" pitchFamily="49" charset="0"/>
              </a:rPr>
              <a:t>print</a:t>
            </a:r>
            <a:r>
              <a:rPr lang="en-US" b="0" i="0" dirty="0">
                <a:solidFill>
                  <a:srgbClr val="000000"/>
                </a:solidFill>
                <a:effectLst/>
                <a:latin typeface="Consolas" panose="020B0609020204030204" pitchFamily="49" charset="0"/>
              </a:rPr>
              <a:t>(</a:t>
            </a:r>
            <a:r>
              <a:rPr lang="en-US" b="0" i="0" dirty="0" err="1">
                <a:solidFill>
                  <a:srgbClr val="0000CD"/>
                </a:solidFill>
                <a:effectLst/>
                <a:latin typeface="Consolas" panose="020B0609020204030204" pitchFamily="49" charset="0"/>
              </a:rPr>
              <a:t>len</a:t>
            </a:r>
            <a:r>
              <a:rPr lang="en-US" b="0" i="0" dirty="0">
                <a:solidFill>
                  <a:srgbClr val="000000"/>
                </a:solidFill>
                <a:effectLst/>
                <a:latin typeface="Consolas" panose="020B0609020204030204" pitchFamily="49" charset="0"/>
              </a:rPr>
              <a:t>(x))</a:t>
            </a:r>
          </a:p>
          <a:p>
            <a:endParaRPr lang="en-US" dirty="0">
              <a:solidFill>
                <a:srgbClr val="000000"/>
              </a:solidFill>
              <a:latin typeface="Consolas" panose="020B0609020204030204" pitchFamily="49" charset="0"/>
            </a:endParaRPr>
          </a:p>
          <a:p>
            <a:r>
              <a:rPr lang="en-GB" b="0" i="0" dirty="0" err="1">
                <a:solidFill>
                  <a:srgbClr val="000000"/>
                </a:solidFill>
                <a:effectLst/>
                <a:latin typeface="Consolas" panose="020B0609020204030204" pitchFamily="49" charset="0"/>
              </a:rPr>
              <a:t>mytuple</a:t>
            </a:r>
            <a:r>
              <a:rPr lang="en-GB" b="0" i="0" dirty="0">
                <a:solidFill>
                  <a:srgbClr val="000000"/>
                </a:solidFill>
                <a:effectLst/>
                <a:latin typeface="Consolas" panose="020B0609020204030204" pitchFamily="49" charset="0"/>
              </a:rPr>
              <a:t> = (</a:t>
            </a:r>
            <a:r>
              <a:rPr lang="en-GB" b="0" i="0" dirty="0">
                <a:solidFill>
                  <a:srgbClr val="A52A2A"/>
                </a:solidFill>
                <a:effectLst/>
                <a:latin typeface="Consolas" panose="020B0609020204030204" pitchFamily="49" charset="0"/>
              </a:rPr>
              <a:t>"apple"</a:t>
            </a:r>
            <a:r>
              <a:rPr lang="en-GB" b="0" i="0" dirty="0">
                <a:solidFill>
                  <a:srgbClr val="000000"/>
                </a:solidFill>
                <a:effectLst/>
                <a:latin typeface="Consolas" panose="020B0609020204030204" pitchFamily="49" charset="0"/>
              </a:rPr>
              <a:t>, </a:t>
            </a:r>
            <a:r>
              <a:rPr lang="en-GB" b="0" i="0" dirty="0">
                <a:solidFill>
                  <a:srgbClr val="A52A2A"/>
                </a:solidFill>
                <a:effectLst/>
                <a:latin typeface="Consolas" panose="020B0609020204030204" pitchFamily="49" charset="0"/>
              </a:rPr>
              <a:t>"banana"</a:t>
            </a:r>
            <a:r>
              <a:rPr lang="en-GB" b="0" i="0" dirty="0">
                <a:solidFill>
                  <a:srgbClr val="000000"/>
                </a:solidFill>
                <a:effectLst/>
                <a:latin typeface="Consolas" panose="020B0609020204030204" pitchFamily="49" charset="0"/>
              </a:rPr>
              <a:t>, </a:t>
            </a:r>
            <a:r>
              <a:rPr lang="en-GB" b="0" i="0" dirty="0">
                <a:solidFill>
                  <a:srgbClr val="A52A2A"/>
                </a:solidFill>
                <a:effectLst/>
                <a:latin typeface="Consolas" panose="020B0609020204030204" pitchFamily="49" charset="0"/>
              </a:rPr>
              <a:t>"cherry"</a:t>
            </a:r>
            <a:r>
              <a:rPr lang="en-GB" b="0" i="0" dirty="0">
                <a:solidFill>
                  <a:srgbClr val="000000"/>
                </a:solidFill>
                <a:effectLst/>
                <a:latin typeface="Consolas" panose="020B0609020204030204" pitchFamily="49" charset="0"/>
              </a:rPr>
              <a:t>)</a:t>
            </a:r>
            <a:br>
              <a:rPr lang="en-GB" dirty="0"/>
            </a:br>
            <a:br>
              <a:rPr lang="en-GB" dirty="0"/>
            </a:br>
            <a:r>
              <a:rPr lang="en-GB" b="0" i="0" dirty="0">
                <a:solidFill>
                  <a:srgbClr val="0000CD"/>
                </a:solidFill>
                <a:effectLst/>
                <a:latin typeface="Consolas" panose="020B0609020204030204" pitchFamily="49" charset="0"/>
              </a:rPr>
              <a:t>print</a:t>
            </a:r>
            <a:r>
              <a:rPr lang="en-GB" b="0" i="0" dirty="0">
                <a:solidFill>
                  <a:srgbClr val="000000"/>
                </a:solidFill>
                <a:effectLst/>
                <a:latin typeface="Consolas" panose="020B0609020204030204" pitchFamily="49" charset="0"/>
              </a:rPr>
              <a:t>(</a:t>
            </a:r>
            <a:r>
              <a:rPr lang="en-GB" b="0" i="0" dirty="0" err="1">
                <a:solidFill>
                  <a:srgbClr val="0000CD"/>
                </a:solidFill>
                <a:effectLst/>
                <a:latin typeface="Consolas" panose="020B0609020204030204" pitchFamily="49" charset="0"/>
              </a:rPr>
              <a:t>len</a:t>
            </a:r>
            <a:r>
              <a:rPr lang="en-GB" b="0" i="0" dirty="0">
                <a:solidFill>
                  <a:srgbClr val="000000"/>
                </a:solidFill>
                <a:effectLst/>
                <a:latin typeface="Consolas" panose="020B0609020204030204" pitchFamily="49" charset="0"/>
              </a:rPr>
              <a:t>(</a:t>
            </a:r>
            <a:r>
              <a:rPr lang="en-GB" b="0" i="0" dirty="0" err="1">
                <a:solidFill>
                  <a:srgbClr val="000000"/>
                </a:solidFill>
                <a:effectLst/>
                <a:latin typeface="Consolas" panose="020B0609020204030204" pitchFamily="49" charset="0"/>
              </a:rPr>
              <a:t>mytuple</a:t>
            </a:r>
            <a:r>
              <a:rPr lang="en-GB" b="0" i="0" dirty="0">
                <a:solidFill>
                  <a:srgbClr val="000000"/>
                </a:solidFill>
                <a:effectLst/>
                <a:latin typeface="Consolas" panose="020B0609020204030204" pitchFamily="49" charset="0"/>
              </a:rPr>
              <a:t>))</a:t>
            </a:r>
          </a:p>
          <a:p>
            <a:pPr marL="0" indent="0">
              <a:buNone/>
            </a:pPr>
            <a:endParaRPr lang="en-US" b="0" i="0" dirty="0">
              <a:solidFill>
                <a:srgbClr val="000000"/>
              </a:solidFill>
              <a:effectLst/>
              <a:latin typeface="Consolas" panose="020B0609020204030204" pitchFamily="49" charset="0"/>
            </a:endParaRPr>
          </a:p>
          <a:p>
            <a:r>
              <a:rPr lang="en-US" b="0" i="0" dirty="0" err="1">
                <a:solidFill>
                  <a:srgbClr val="000000"/>
                </a:solidFill>
                <a:effectLst/>
                <a:latin typeface="Consolas" panose="020B0609020204030204" pitchFamily="49" charset="0"/>
              </a:rPr>
              <a:t>thisdict</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 </a:t>
            </a:r>
            <a:r>
              <a:rPr lang="en-US" b="0" i="0" dirty="0">
                <a:solidFill>
                  <a:srgbClr val="000000"/>
                </a:solidFill>
                <a:effectLst/>
                <a:latin typeface="Consolas" panose="020B0609020204030204" pitchFamily="49" charset="0"/>
              </a:rPr>
              <a:t>{</a:t>
            </a:r>
            <a:br>
              <a:rPr lang="en-US" dirty="0"/>
            </a:b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"brand"</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"Ford"</a:t>
            </a:r>
            <a:r>
              <a:rPr lang="en-US" b="0" i="0" dirty="0">
                <a:solidFill>
                  <a:srgbClr val="000000"/>
                </a:solidFill>
                <a:effectLst/>
                <a:latin typeface="Consolas" panose="020B0609020204030204" pitchFamily="49" charset="0"/>
              </a:rPr>
              <a:t>,</a:t>
            </a:r>
            <a:br>
              <a:rPr lang="en-US" dirty="0"/>
            </a:b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"model"</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"Mustang"</a:t>
            </a:r>
            <a:r>
              <a:rPr lang="en-US" b="0" i="0" dirty="0">
                <a:solidFill>
                  <a:srgbClr val="000000"/>
                </a:solidFill>
                <a:effectLst/>
                <a:latin typeface="Consolas" panose="020B0609020204030204" pitchFamily="49" charset="0"/>
              </a:rPr>
              <a:t>,</a:t>
            </a:r>
            <a:br>
              <a:rPr lang="en-US" dirty="0"/>
            </a:b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"year"</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1964</a:t>
            </a:r>
            <a:br>
              <a:rPr lang="en-US" dirty="0"/>
            </a:br>
            <a:r>
              <a:rPr lang="en-US" b="0" i="0" dirty="0">
                <a:solidFill>
                  <a:srgbClr val="000000"/>
                </a:solidFill>
                <a:effectLst/>
                <a:latin typeface="Consolas" panose="020B0609020204030204" pitchFamily="49" charset="0"/>
              </a:rPr>
              <a:t>}</a:t>
            </a:r>
            <a:br>
              <a:rPr lang="en-US" dirty="0"/>
            </a:br>
            <a:br>
              <a:rPr lang="en-US" dirty="0"/>
            </a:br>
            <a:r>
              <a:rPr lang="en-US" b="0" i="0" dirty="0">
                <a:solidFill>
                  <a:srgbClr val="0000CD"/>
                </a:solidFill>
                <a:effectLst/>
                <a:latin typeface="Consolas" panose="020B0609020204030204" pitchFamily="49" charset="0"/>
              </a:rPr>
              <a:t>print</a:t>
            </a:r>
            <a:r>
              <a:rPr lang="en-US" b="0" i="0" dirty="0">
                <a:solidFill>
                  <a:srgbClr val="000000"/>
                </a:solidFill>
                <a:effectLst/>
                <a:latin typeface="Consolas" panose="020B0609020204030204" pitchFamily="49" charset="0"/>
              </a:rPr>
              <a:t>(</a:t>
            </a:r>
            <a:r>
              <a:rPr lang="en-US" b="0" i="0" dirty="0" err="1">
                <a:solidFill>
                  <a:srgbClr val="0000CD"/>
                </a:solidFill>
                <a:effectLst/>
                <a:latin typeface="Consolas" panose="020B0609020204030204" pitchFamily="49" charset="0"/>
              </a:rPr>
              <a:t>len</a:t>
            </a:r>
            <a:r>
              <a:rPr lang="en-US" b="0" i="0" dirty="0">
                <a:solidFill>
                  <a:srgbClr val="000000"/>
                </a:solidFill>
                <a:effectLst/>
                <a:latin typeface="Consolas" panose="020B0609020204030204" pitchFamily="49" charset="0"/>
              </a:rPr>
              <a:t>(</a:t>
            </a:r>
            <a:r>
              <a:rPr lang="en-US" b="0" i="0" dirty="0" err="1">
                <a:solidFill>
                  <a:srgbClr val="000000"/>
                </a:solidFill>
                <a:effectLst/>
                <a:latin typeface="Consolas" panose="020B0609020204030204" pitchFamily="49" charset="0"/>
              </a:rPr>
              <a:t>thisdict</a:t>
            </a:r>
            <a:r>
              <a:rPr lang="en-US" b="0" i="0" dirty="0">
                <a:solidFill>
                  <a:srgbClr val="000000"/>
                </a:solidFill>
                <a:effectLst/>
                <a:latin typeface="Consolas" panose="020B0609020204030204" pitchFamily="49" charset="0"/>
              </a:rPr>
              <a:t>))</a:t>
            </a:r>
            <a:endParaRPr lang="en-GB" dirty="0"/>
          </a:p>
        </p:txBody>
      </p:sp>
    </p:spTree>
    <p:extLst>
      <p:ext uri="{BB962C8B-B14F-4D97-AF65-F5344CB8AC3E}">
        <p14:creationId xmlns:p14="http://schemas.microsoft.com/office/powerpoint/2010/main" val="659884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0</TotalTime>
  <Words>2307</Words>
  <Application>Microsoft Office PowerPoint</Application>
  <PresentationFormat>Widescreen</PresentationFormat>
  <Paragraphs>267</Paragraphs>
  <Slides>92</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92</vt:i4>
      </vt:variant>
    </vt:vector>
  </HeadingPairs>
  <TitlesOfParts>
    <vt:vector size="104" baseType="lpstr">
      <vt:lpstr>Arial</vt:lpstr>
      <vt:lpstr>Century Gothic</vt:lpstr>
      <vt:lpstr>Consolas</vt:lpstr>
      <vt:lpstr>erdana</vt:lpstr>
      <vt:lpstr>Heebo</vt:lpstr>
      <vt:lpstr>inter-bold</vt:lpstr>
      <vt:lpstr>inter-regular</vt:lpstr>
      <vt:lpstr>Segoe UI</vt:lpstr>
      <vt:lpstr>Times New Roman</vt:lpstr>
      <vt:lpstr>Wingdings</vt:lpstr>
      <vt:lpstr>Wingdings 3</vt:lpstr>
      <vt:lpstr>Ion Boardroom</vt:lpstr>
      <vt:lpstr>INTRODUCTION TO PYTHON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VARIABLES</vt:lpstr>
      <vt:lpstr>Variables and its type</vt:lpstr>
      <vt:lpstr>Operators</vt:lpstr>
      <vt:lpstr>Assignment &amp; Bitwise operator</vt:lpstr>
      <vt:lpstr>Arithmetic &amp; comparison operator</vt:lpstr>
      <vt:lpstr>Logical &amp; membership operator</vt:lpstr>
      <vt:lpstr>Expression</vt:lpstr>
      <vt:lpstr>Error</vt:lpstr>
      <vt:lpstr>Type casting</vt:lpstr>
      <vt:lpstr>Print statement</vt:lpstr>
      <vt:lpstr>Comments</vt:lpstr>
      <vt:lpstr>PYTHON DATA TYPES</vt:lpstr>
      <vt:lpstr>Numeric</vt:lpstr>
      <vt:lpstr>Sequence Type String</vt:lpstr>
      <vt:lpstr>Example</vt:lpstr>
      <vt:lpstr>String functions</vt:lpstr>
      <vt:lpstr>Example</vt:lpstr>
      <vt:lpstr>Personal Branding Session</vt:lpstr>
      <vt:lpstr>LIST</vt:lpstr>
      <vt:lpstr>TRY these examples</vt:lpstr>
      <vt:lpstr>output</vt:lpstr>
      <vt:lpstr>List operations</vt:lpstr>
      <vt:lpstr>PowerPoint Presentation</vt:lpstr>
      <vt:lpstr>PowerPoint Presentation</vt:lpstr>
      <vt:lpstr>LIST METHODS</vt:lpstr>
      <vt:lpstr>Tuple</vt:lpstr>
      <vt:lpstr>TRY these examples</vt:lpstr>
      <vt:lpstr>output</vt:lpstr>
      <vt:lpstr>Dictionary </vt:lpstr>
      <vt:lpstr>Try these examples</vt:lpstr>
      <vt:lpstr>Output</vt:lpstr>
      <vt:lpstr>Boolean </vt:lpstr>
      <vt:lpstr>Set </vt:lpstr>
      <vt:lpstr>Try these example</vt:lpstr>
      <vt:lpstr>PYTHON KEYWORDS</vt:lpstr>
      <vt:lpstr>Conditional Statement The if statement </vt:lpstr>
      <vt:lpstr>Try</vt:lpstr>
      <vt:lpstr>The if-else statement </vt:lpstr>
      <vt:lpstr>Try these</vt:lpstr>
      <vt:lpstr>The elif statement </vt:lpstr>
      <vt:lpstr>Try these</vt:lpstr>
      <vt:lpstr>TRY THIS</vt:lpstr>
      <vt:lpstr>PowerPoint Presentation</vt:lpstr>
      <vt:lpstr>PowerPoint Presentation</vt:lpstr>
      <vt:lpstr>Python loops </vt:lpstr>
      <vt:lpstr>FOR LOOP</vt:lpstr>
      <vt:lpstr>Try this example</vt:lpstr>
      <vt:lpstr>While loop</vt:lpstr>
      <vt:lpstr>Try this</vt:lpstr>
      <vt:lpstr>Loop Control Statements </vt:lpstr>
      <vt:lpstr>Continue It returns the control to the beginning of the loop. </vt:lpstr>
      <vt:lpstr>Break Statement It stops the execution of the loop when the break statement is reached.</vt:lpstr>
      <vt:lpstr>Pass Statement Pass statements are used to create empty loops. Pass statement is also employed for classes, functions, and empty control statements. </vt:lpstr>
      <vt:lpstr>Python function By including functions, we can prevent repeating the same code block repeatedly in a program. </vt:lpstr>
      <vt:lpstr>Another example</vt:lpstr>
      <vt:lpstr>Function arguments</vt:lpstr>
      <vt:lpstr>Default arguments</vt:lpstr>
      <vt:lpstr>Required Arguments</vt:lpstr>
      <vt:lpstr>Arbitrary Arguments, *args </vt:lpstr>
      <vt:lpstr>Keyword Arguments </vt:lpstr>
      <vt:lpstr>Lambda function</vt:lpstr>
      <vt:lpstr>Try</vt:lpstr>
      <vt:lpstr>Python file handling</vt:lpstr>
      <vt:lpstr> Open &amp; closing a file      </vt:lpstr>
      <vt:lpstr>Access mode</vt:lpstr>
      <vt:lpstr>Writing in a file </vt:lpstr>
      <vt:lpstr>Exceptions</vt:lpstr>
      <vt:lpstr>Syntax</vt:lpstr>
      <vt:lpstr>Python OOPs Concepts </vt:lpstr>
      <vt:lpstr>Class The class can be defined as a collection of objects. It is a logical entity that has some specific attributes and methods.</vt:lpstr>
      <vt:lpstr>Object The object is an entity that has state and behavior. It may be any real-world object like the mouse, keyboard, chair, table, pen, etc. Everything in Python is an object, and almost everything has attributes and methods.  </vt:lpstr>
      <vt:lpstr>INHERITENCE</vt:lpstr>
      <vt:lpstr>example</vt:lpstr>
      <vt:lpstr>M- Inheritence</vt:lpstr>
      <vt:lpstr>Example</vt:lpstr>
      <vt:lpstr>Polymorphism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PYTHON</dc:title>
  <dc:creator>Minakshi Gautam</dc:creator>
  <cp:lastModifiedBy>Minakshi Gautam</cp:lastModifiedBy>
  <cp:revision>39</cp:revision>
  <dcterms:created xsi:type="dcterms:W3CDTF">2023-01-27T03:19:34Z</dcterms:created>
  <dcterms:modified xsi:type="dcterms:W3CDTF">2023-12-07T21:36:25Z</dcterms:modified>
</cp:coreProperties>
</file>